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08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B9B1324-F518-4FD3-815D-A05942C98509}" type="datetimeFigureOut">
              <a:rPr lang="fr-FR" smtClean="0"/>
              <a:t>22/07/2008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CBB94F4-C0C5-4F80-AA8F-2E9282893E35}" type="slidenum">
              <a:rPr lang="fr-FR" smtClean="0"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9A8B7EC-43D9-458F-8A7B-9845953A9427}" type="slidenum">
              <a:rPr lang="fr-FR" smtClean="0"/>
              <a:pPr/>
              <a:t>1</a:t>
            </a:fld>
            <a:endParaRPr lang="fr-F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779AE-2378-4425-9896-82D8F85401B9}" type="datetimeFigureOut">
              <a:rPr lang="fr-FR" smtClean="0"/>
              <a:t>22/07/2008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3099D-AD69-43EA-AB81-BA7CBEA9D479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779AE-2378-4425-9896-82D8F85401B9}" type="datetimeFigureOut">
              <a:rPr lang="fr-FR" smtClean="0"/>
              <a:t>22/07/2008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3099D-AD69-43EA-AB81-BA7CBEA9D479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779AE-2378-4425-9896-82D8F85401B9}" type="datetimeFigureOut">
              <a:rPr lang="fr-FR" smtClean="0"/>
              <a:t>22/07/2008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3099D-AD69-43EA-AB81-BA7CBEA9D479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779AE-2378-4425-9896-82D8F85401B9}" type="datetimeFigureOut">
              <a:rPr lang="fr-FR" smtClean="0"/>
              <a:t>22/07/2008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3099D-AD69-43EA-AB81-BA7CBEA9D479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779AE-2378-4425-9896-82D8F85401B9}" type="datetimeFigureOut">
              <a:rPr lang="fr-FR" smtClean="0"/>
              <a:t>22/07/2008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3099D-AD69-43EA-AB81-BA7CBEA9D479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779AE-2378-4425-9896-82D8F85401B9}" type="datetimeFigureOut">
              <a:rPr lang="fr-FR" smtClean="0"/>
              <a:t>22/07/2008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3099D-AD69-43EA-AB81-BA7CBEA9D479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779AE-2378-4425-9896-82D8F85401B9}" type="datetimeFigureOut">
              <a:rPr lang="fr-FR" smtClean="0"/>
              <a:t>22/07/2008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3099D-AD69-43EA-AB81-BA7CBEA9D479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779AE-2378-4425-9896-82D8F85401B9}" type="datetimeFigureOut">
              <a:rPr lang="fr-FR" smtClean="0"/>
              <a:t>22/07/2008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3099D-AD69-43EA-AB81-BA7CBEA9D479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779AE-2378-4425-9896-82D8F85401B9}" type="datetimeFigureOut">
              <a:rPr lang="fr-FR" smtClean="0"/>
              <a:t>22/07/2008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3099D-AD69-43EA-AB81-BA7CBEA9D479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779AE-2378-4425-9896-82D8F85401B9}" type="datetimeFigureOut">
              <a:rPr lang="fr-FR" smtClean="0"/>
              <a:t>22/07/2008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3099D-AD69-43EA-AB81-BA7CBEA9D479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779AE-2378-4425-9896-82D8F85401B9}" type="datetimeFigureOut">
              <a:rPr lang="fr-FR" smtClean="0"/>
              <a:t>22/07/2008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3099D-AD69-43EA-AB81-BA7CBEA9D479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0779AE-2378-4425-9896-82D8F85401B9}" type="datetimeFigureOut">
              <a:rPr lang="fr-FR" smtClean="0"/>
              <a:t>22/07/2008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B3099D-AD69-43EA-AB81-BA7CBEA9D479}" type="slidenum">
              <a:rPr lang="fr-FR" smtClean="0"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 7" descr="rhabditoide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 rot="580568">
            <a:off x="6532872" y="493745"/>
            <a:ext cx="2048849" cy="5005452"/>
          </a:xfrm>
          <a:prstGeom prst="rect">
            <a:avLst/>
          </a:prstGeom>
        </p:spPr>
      </p:pic>
      <p:pic>
        <p:nvPicPr>
          <p:cNvPr id="9" name="Image 8" descr="strongyloides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791395">
            <a:off x="3653424" y="447586"/>
            <a:ext cx="2601401" cy="4813933"/>
          </a:xfrm>
          <a:prstGeom prst="rect">
            <a:avLst/>
          </a:prstGeom>
        </p:spPr>
      </p:pic>
      <p:pic>
        <p:nvPicPr>
          <p:cNvPr id="10" name="Image 9" descr="anguillule adulte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 rot="5892018">
            <a:off x="-1915878" y="1360719"/>
            <a:ext cx="6480000" cy="3140000"/>
          </a:xfrm>
          <a:prstGeom prst="rect">
            <a:avLst/>
          </a:prstGeom>
        </p:spPr>
      </p:pic>
      <p:sp>
        <p:nvSpPr>
          <p:cNvPr id="11" name="ZoneTexte 10"/>
          <p:cNvSpPr txBox="1"/>
          <p:nvPr/>
        </p:nvSpPr>
        <p:spPr>
          <a:xfrm>
            <a:off x="1571604" y="2714620"/>
            <a:ext cx="65915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600" dirty="0" smtClean="0">
                <a:latin typeface="Times New Roman" pitchFamily="18" charset="0"/>
                <a:cs typeface="Times New Roman" pitchFamily="18" charset="0"/>
              </a:rPr>
              <a:t>1 mm</a:t>
            </a:r>
            <a:endParaRPr lang="fr-FR" sz="1600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2" name="Groupe 11"/>
          <p:cNvGrpSpPr/>
          <p:nvPr/>
        </p:nvGrpSpPr>
        <p:grpSpPr>
          <a:xfrm>
            <a:off x="2143108" y="452397"/>
            <a:ext cx="74614" cy="5000660"/>
            <a:chOff x="7500958" y="4071942"/>
            <a:chExt cx="215108" cy="2001852"/>
          </a:xfrm>
        </p:grpSpPr>
        <p:cxnSp>
          <p:nvCxnSpPr>
            <p:cNvPr id="13" name="Connecteur droit 12"/>
            <p:cNvCxnSpPr/>
            <p:nvPr/>
          </p:nvCxnSpPr>
          <p:spPr>
            <a:xfrm>
              <a:off x="7500958" y="4071942"/>
              <a:ext cx="214314" cy="158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Connecteur droit 13"/>
            <p:cNvCxnSpPr/>
            <p:nvPr/>
          </p:nvCxnSpPr>
          <p:spPr>
            <a:xfrm rot="5400000">
              <a:off x="6715140" y="5072074"/>
              <a:ext cx="2000264" cy="158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Connecteur droit 14"/>
            <p:cNvCxnSpPr/>
            <p:nvPr/>
          </p:nvCxnSpPr>
          <p:spPr>
            <a:xfrm>
              <a:off x="7500958" y="6072206"/>
              <a:ext cx="214314" cy="158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6" name="ZoneTexte 15"/>
          <p:cNvSpPr txBox="1"/>
          <p:nvPr/>
        </p:nvSpPr>
        <p:spPr>
          <a:xfrm>
            <a:off x="4643438" y="2500306"/>
            <a:ext cx="85725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600" dirty="0" smtClean="0">
                <a:latin typeface="Times New Roman" pitchFamily="18" charset="0"/>
                <a:cs typeface="Times New Roman" pitchFamily="18" charset="0"/>
              </a:rPr>
              <a:t>600µm</a:t>
            </a:r>
            <a:endParaRPr lang="fr-FR" sz="1600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3" name="Groupe 16"/>
          <p:cNvGrpSpPr/>
          <p:nvPr/>
        </p:nvGrpSpPr>
        <p:grpSpPr>
          <a:xfrm>
            <a:off x="5340972" y="444163"/>
            <a:ext cx="82988" cy="4826252"/>
            <a:chOff x="7500958" y="4071942"/>
            <a:chExt cx="215108" cy="2001852"/>
          </a:xfrm>
        </p:grpSpPr>
        <p:cxnSp>
          <p:nvCxnSpPr>
            <p:cNvPr id="18" name="Connecteur droit 17"/>
            <p:cNvCxnSpPr/>
            <p:nvPr/>
          </p:nvCxnSpPr>
          <p:spPr>
            <a:xfrm>
              <a:off x="7500958" y="4071942"/>
              <a:ext cx="214314" cy="158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Connecteur droit 18"/>
            <p:cNvCxnSpPr/>
            <p:nvPr/>
          </p:nvCxnSpPr>
          <p:spPr>
            <a:xfrm rot="5400000">
              <a:off x="6715140" y="5072074"/>
              <a:ext cx="2000264" cy="158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Connecteur droit 19"/>
            <p:cNvCxnSpPr/>
            <p:nvPr/>
          </p:nvCxnSpPr>
          <p:spPr>
            <a:xfrm>
              <a:off x="7500958" y="6072206"/>
              <a:ext cx="214314" cy="158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1" name="ZoneTexte 20"/>
          <p:cNvSpPr txBox="1"/>
          <p:nvPr/>
        </p:nvSpPr>
        <p:spPr>
          <a:xfrm>
            <a:off x="8464299" y="2643182"/>
            <a:ext cx="586699" cy="492443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ctr"/>
            <a:r>
              <a:rPr lang="fr-FR" sz="1600" dirty="0" smtClean="0">
                <a:latin typeface="Times New Roman" pitchFamily="18" charset="0"/>
                <a:cs typeface="Times New Roman" pitchFamily="18" charset="0"/>
              </a:rPr>
              <a:t>200 -</a:t>
            </a:r>
          </a:p>
          <a:p>
            <a:r>
              <a:rPr lang="fr-FR" sz="1600" dirty="0" smtClean="0">
                <a:latin typeface="Times New Roman" pitchFamily="18" charset="0"/>
                <a:cs typeface="Times New Roman" pitchFamily="18" charset="0"/>
              </a:rPr>
              <a:t>300µm</a:t>
            </a:r>
            <a:endParaRPr lang="fr-FR" sz="1600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4" name="Groupe 21"/>
          <p:cNvGrpSpPr/>
          <p:nvPr/>
        </p:nvGrpSpPr>
        <p:grpSpPr>
          <a:xfrm>
            <a:off x="8269930" y="591822"/>
            <a:ext cx="164974" cy="4683376"/>
            <a:chOff x="7500958" y="4071942"/>
            <a:chExt cx="215108" cy="2001852"/>
          </a:xfrm>
        </p:grpSpPr>
        <p:cxnSp>
          <p:nvCxnSpPr>
            <p:cNvPr id="23" name="Connecteur droit 22"/>
            <p:cNvCxnSpPr/>
            <p:nvPr/>
          </p:nvCxnSpPr>
          <p:spPr>
            <a:xfrm>
              <a:off x="7500958" y="4071942"/>
              <a:ext cx="214314" cy="158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Connecteur droit 23"/>
            <p:cNvCxnSpPr/>
            <p:nvPr/>
          </p:nvCxnSpPr>
          <p:spPr>
            <a:xfrm rot="5400000">
              <a:off x="6715140" y="5072074"/>
              <a:ext cx="2000264" cy="158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Connecteur droit 24"/>
            <p:cNvCxnSpPr/>
            <p:nvPr/>
          </p:nvCxnSpPr>
          <p:spPr>
            <a:xfrm>
              <a:off x="7500958" y="6072206"/>
              <a:ext cx="214314" cy="158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1" name="ZoneTexte 30"/>
          <p:cNvSpPr txBox="1"/>
          <p:nvPr/>
        </p:nvSpPr>
        <p:spPr>
          <a:xfrm>
            <a:off x="173370" y="0"/>
            <a:ext cx="2285984" cy="318924"/>
          </a:xfrm>
          <a:prstGeom prst="rect">
            <a:avLst/>
          </a:prstGeom>
          <a:solidFill>
            <a:srgbClr val="FFE3BD">
              <a:alpha val="68000"/>
            </a:srgb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fr-FR" sz="1600" dirty="0" smtClean="0">
                <a:solidFill>
                  <a:srgbClr val="462300"/>
                </a:solidFill>
                <a:latin typeface="Times New Roman" pitchFamily="18" charset="0"/>
                <a:cs typeface="Times New Roman" pitchFamily="18" charset="0"/>
              </a:rPr>
              <a:t>Femelle stercorale</a:t>
            </a:r>
          </a:p>
        </p:txBody>
      </p:sp>
      <p:sp>
        <p:nvSpPr>
          <p:cNvPr id="32" name="ZoneTexte 31"/>
          <p:cNvSpPr txBox="1"/>
          <p:nvPr/>
        </p:nvSpPr>
        <p:spPr>
          <a:xfrm>
            <a:off x="3039297" y="-24"/>
            <a:ext cx="2285984" cy="318924"/>
          </a:xfrm>
          <a:prstGeom prst="rect">
            <a:avLst/>
          </a:prstGeom>
          <a:solidFill>
            <a:srgbClr val="FFE3BD">
              <a:alpha val="68000"/>
            </a:srgb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fr-FR" sz="1600" dirty="0" smtClean="0">
                <a:solidFill>
                  <a:srgbClr val="462300"/>
                </a:solidFill>
                <a:latin typeface="Times New Roman" pitchFamily="18" charset="0"/>
                <a:cs typeface="Times New Roman" pitchFamily="18" charset="0"/>
              </a:rPr>
              <a:t>Larve </a:t>
            </a:r>
            <a:r>
              <a:rPr lang="fr-FR" sz="1600" dirty="0" err="1" smtClean="0">
                <a:solidFill>
                  <a:srgbClr val="462300"/>
                </a:solidFill>
                <a:latin typeface="Times New Roman" pitchFamily="18" charset="0"/>
                <a:cs typeface="Times New Roman" pitchFamily="18" charset="0"/>
              </a:rPr>
              <a:t>strongyloïde</a:t>
            </a:r>
            <a:endParaRPr lang="fr-FR" sz="1600" dirty="0" smtClean="0">
              <a:solidFill>
                <a:srgbClr val="4623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3" name="ZoneTexte 32"/>
          <p:cNvSpPr txBox="1"/>
          <p:nvPr/>
        </p:nvSpPr>
        <p:spPr>
          <a:xfrm>
            <a:off x="6250809" y="0"/>
            <a:ext cx="2285984" cy="318924"/>
          </a:xfrm>
          <a:prstGeom prst="rect">
            <a:avLst/>
          </a:prstGeom>
          <a:solidFill>
            <a:srgbClr val="FFE3BD">
              <a:alpha val="68000"/>
            </a:srgb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fr-FR" sz="1600" dirty="0" smtClean="0">
                <a:solidFill>
                  <a:srgbClr val="462300"/>
                </a:solidFill>
                <a:latin typeface="Times New Roman" pitchFamily="18" charset="0"/>
                <a:cs typeface="Times New Roman" pitchFamily="18" charset="0"/>
              </a:rPr>
              <a:t>Larve </a:t>
            </a:r>
            <a:r>
              <a:rPr lang="fr-FR" sz="1600" dirty="0" err="1" smtClean="0">
                <a:solidFill>
                  <a:srgbClr val="462300"/>
                </a:solidFill>
                <a:latin typeface="Times New Roman" pitchFamily="18" charset="0"/>
                <a:cs typeface="Times New Roman" pitchFamily="18" charset="0"/>
              </a:rPr>
              <a:t>rhabditoïde</a:t>
            </a:r>
            <a:endParaRPr lang="fr-FR" sz="1600" dirty="0" smtClean="0">
              <a:solidFill>
                <a:srgbClr val="4623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" name="ZoneTexte 25"/>
          <p:cNvSpPr txBox="1"/>
          <p:nvPr/>
        </p:nvSpPr>
        <p:spPr>
          <a:xfrm>
            <a:off x="5929322" y="5750736"/>
            <a:ext cx="2928958" cy="1111853"/>
          </a:xfrm>
          <a:prstGeom prst="rect">
            <a:avLst/>
          </a:prstGeom>
          <a:solidFill>
            <a:srgbClr val="FFE3BD">
              <a:alpha val="68000"/>
            </a:srgb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36000" tIns="10800" rIns="36000" bIns="10800" rtlCol="0">
            <a:spAutoFit/>
          </a:bodyPr>
          <a:lstStyle/>
          <a:p>
            <a:pPr>
              <a:lnSpc>
                <a:spcPts val="1700"/>
              </a:lnSpc>
            </a:pPr>
            <a:r>
              <a:rPr lang="fr-FR" sz="1600" dirty="0" smtClean="0">
                <a:solidFill>
                  <a:srgbClr val="462300"/>
                </a:solidFill>
                <a:latin typeface="Times New Roman" pitchFamily="18" charset="0"/>
                <a:cs typeface="Times New Roman" pitchFamily="18" charset="0"/>
              </a:rPr>
              <a:t>Œsophage </a:t>
            </a:r>
            <a:r>
              <a:rPr lang="fr-FR" sz="1600" dirty="0" err="1" smtClean="0">
                <a:solidFill>
                  <a:srgbClr val="462300"/>
                </a:solidFill>
                <a:latin typeface="Times New Roman" pitchFamily="18" charset="0"/>
                <a:cs typeface="Times New Roman" pitchFamily="18" charset="0"/>
              </a:rPr>
              <a:t>rhabditoïde</a:t>
            </a:r>
            <a:r>
              <a:rPr lang="fr-FR" sz="1600" dirty="0" smtClean="0">
                <a:solidFill>
                  <a:srgbClr val="462300"/>
                </a:solidFill>
                <a:latin typeface="Times New Roman" pitchFamily="18" charset="0"/>
                <a:cs typeface="Times New Roman" pitchFamily="18" charset="0"/>
              </a:rPr>
              <a:t> (2 renflements) qui débute proche de l’extrémité antérieure : &lt; 5µm </a:t>
            </a:r>
            <a:r>
              <a:rPr lang="fr-FR" sz="1400" dirty="0" smtClean="0">
                <a:solidFill>
                  <a:srgbClr val="462300"/>
                </a:solidFill>
                <a:latin typeface="Times New Roman" pitchFamily="18" charset="0"/>
                <a:cs typeface="Times New Roman" pitchFamily="18" charset="0"/>
              </a:rPr>
              <a:t>(&gt; 10µm chez les ankylostomes)</a:t>
            </a:r>
          </a:p>
          <a:p>
            <a:pPr>
              <a:lnSpc>
                <a:spcPts val="1700"/>
              </a:lnSpc>
            </a:pPr>
            <a:r>
              <a:rPr lang="fr-FR" sz="1600" dirty="0" smtClean="0">
                <a:solidFill>
                  <a:srgbClr val="462300"/>
                </a:solidFill>
                <a:latin typeface="Times New Roman" pitchFamily="18" charset="0"/>
                <a:cs typeface="Times New Roman" pitchFamily="18" charset="0"/>
              </a:rPr>
              <a:t>Grande ébauche génitale</a:t>
            </a:r>
            <a:endParaRPr lang="fr-FR" dirty="0" smtClean="0">
              <a:solidFill>
                <a:srgbClr val="4623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" name="ZoneTexte 26"/>
          <p:cNvSpPr txBox="1"/>
          <p:nvPr/>
        </p:nvSpPr>
        <p:spPr>
          <a:xfrm>
            <a:off x="2789248" y="5750736"/>
            <a:ext cx="2786082" cy="1111853"/>
          </a:xfrm>
          <a:prstGeom prst="rect">
            <a:avLst/>
          </a:prstGeom>
          <a:solidFill>
            <a:srgbClr val="FFE3BD">
              <a:alpha val="68000"/>
            </a:srgb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36000" tIns="10800" rIns="36000" bIns="10800" rtlCol="0">
            <a:spAutoFit/>
          </a:bodyPr>
          <a:lstStyle/>
          <a:p>
            <a:pPr>
              <a:lnSpc>
                <a:spcPts val="1700"/>
              </a:lnSpc>
            </a:pPr>
            <a:r>
              <a:rPr lang="fr-FR" sz="1600" dirty="0" smtClean="0">
                <a:solidFill>
                  <a:srgbClr val="462300"/>
                </a:solidFill>
                <a:latin typeface="Times New Roman" pitchFamily="18" charset="0"/>
                <a:cs typeface="Times New Roman" pitchFamily="18" charset="0"/>
              </a:rPr>
              <a:t>1 seul renflement œsophagien</a:t>
            </a:r>
          </a:p>
          <a:p>
            <a:pPr>
              <a:lnSpc>
                <a:spcPts val="1700"/>
              </a:lnSpc>
            </a:pPr>
            <a:r>
              <a:rPr lang="fr-FR" sz="1600" dirty="0" smtClean="0">
                <a:solidFill>
                  <a:srgbClr val="462300"/>
                </a:solidFill>
                <a:latin typeface="Times New Roman" pitchFamily="18" charset="0"/>
                <a:cs typeface="Times New Roman" pitchFamily="18" charset="0"/>
              </a:rPr>
              <a:t>Extrémité postérieure tronquée bifide</a:t>
            </a:r>
          </a:p>
          <a:p>
            <a:pPr>
              <a:lnSpc>
                <a:spcPts val="1700"/>
              </a:lnSpc>
            </a:pPr>
            <a:r>
              <a:rPr lang="fr-FR" sz="1600" dirty="0" smtClean="0">
                <a:solidFill>
                  <a:srgbClr val="462300"/>
                </a:solidFill>
                <a:latin typeface="Times New Roman" pitchFamily="18" charset="0"/>
                <a:cs typeface="Times New Roman" pitchFamily="18" charset="0"/>
              </a:rPr>
              <a:t>Pas de gaine </a:t>
            </a:r>
            <a:r>
              <a:rPr lang="fr-FR" sz="1400" dirty="0" smtClean="0">
                <a:solidFill>
                  <a:srgbClr val="462300"/>
                </a:solidFill>
                <a:latin typeface="Times New Roman" pitchFamily="18" charset="0"/>
                <a:cs typeface="Times New Roman" pitchFamily="18" charset="0"/>
              </a:rPr>
              <a:t>(contrairement aux ankylostomes)</a:t>
            </a:r>
          </a:p>
        </p:txBody>
      </p:sp>
      <p:sp>
        <p:nvSpPr>
          <p:cNvPr id="28" name="ZoneTexte 27"/>
          <p:cNvSpPr txBox="1"/>
          <p:nvPr/>
        </p:nvSpPr>
        <p:spPr>
          <a:xfrm>
            <a:off x="285720" y="1357298"/>
            <a:ext cx="1071570" cy="5055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600"/>
              </a:lnSpc>
            </a:pPr>
            <a:r>
              <a:rPr lang="fr-FR" sz="1600" dirty="0" smtClean="0">
                <a:latin typeface="Times New Roman" pitchFamily="18" charset="0"/>
                <a:cs typeface="Times New Roman" pitchFamily="18" charset="0"/>
              </a:rPr>
              <a:t>ébauches d’œufs</a:t>
            </a:r>
            <a:endParaRPr lang="fr-FR" sz="16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30" name="Connecteur droit avec flèche 29"/>
          <p:cNvCxnSpPr>
            <a:stCxn id="28" idx="2"/>
          </p:cNvCxnSpPr>
          <p:nvPr/>
        </p:nvCxnSpPr>
        <p:spPr>
          <a:xfrm rot="16200000" flipH="1">
            <a:off x="806374" y="1877951"/>
            <a:ext cx="566046" cy="535785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ZoneTexte 33"/>
          <p:cNvSpPr txBox="1"/>
          <p:nvPr/>
        </p:nvSpPr>
        <p:spPr>
          <a:xfrm>
            <a:off x="3054956" y="1730047"/>
            <a:ext cx="1428760" cy="2975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600"/>
              </a:lnSpc>
            </a:pPr>
            <a:r>
              <a:rPr lang="fr-FR" sz="1600" dirty="0" smtClean="0">
                <a:latin typeface="Times New Roman" pitchFamily="18" charset="0"/>
                <a:cs typeface="Times New Roman" pitchFamily="18" charset="0"/>
              </a:rPr>
              <a:t>étranglement</a:t>
            </a:r>
            <a:endParaRPr lang="fr-FR" sz="16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35" name="Connecteur droit avec flèche 34"/>
          <p:cNvCxnSpPr/>
          <p:nvPr/>
        </p:nvCxnSpPr>
        <p:spPr>
          <a:xfrm>
            <a:off x="3840776" y="2015801"/>
            <a:ext cx="428627" cy="428625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ZoneTexte 41"/>
          <p:cNvSpPr txBox="1"/>
          <p:nvPr/>
        </p:nvSpPr>
        <p:spPr>
          <a:xfrm>
            <a:off x="2544257" y="3737951"/>
            <a:ext cx="2286016" cy="5027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1600"/>
              </a:lnSpc>
            </a:pPr>
            <a:r>
              <a:rPr lang="fr-FR" sz="1600" dirty="0" smtClean="0">
                <a:latin typeface="Times New Roman" pitchFamily="18" charset="0"/>
                <a:cs typeface="Times New Roman" pitchFamily="18" charset="0"/>
              </a:rPr>
              <a:t>Extrémité postérieure tronquée bifide</a:t>
            </a:r>
            <a:endParaRPr lang="fr-FR" sz="16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51" name="Connecteur droit 50"/>
          <p:cNvCxnSpPr/>
          <p:nvPr/>
        </p:nvCxnSpPr>
        <p:spPr>
          <a:xfrm rot="10800000" flipV="1">
            <a:off x="4055088" y="5258736"/>
            <a:ext cx="1305486" cy="313403"/>
          </a:xfrm>
          <a:prstGeom prst="line">
            <a:avLst/>
          </a:prstGeom>
          <a:ln w="190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Connecteur droit 51"/>
          <p:cNvCxnSpPr>
            <a:endCxn id="53" idx="7"/>
          </p:cNvCxnSpPr>
          <p:nvPr/>
        </p:nvCxnSpPr>
        <p:spPr>
          <a:xfrm rot="10800000">
            <a:off x="4193482" y="4424056"/>
            <a:ext cx="1004615" cy="648019"/>
          </a:xfrm>
          <a:prstGeom prst="line">
            <a:avLst/>
          </a:prstGeom>
          <a:ln w="190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Ellipse 52"/>
          <p:cNvSpPr/>
          <p:nvPr/>
        </p:nvSpPr>
        <p:spPr>
          <a:xfrm>
            <a:off x="3126394" y="4214818"/>
            <a:ext cx="1250170" cy="1428760"/>
          </a:xfrm>
          <a:prstGeom prst="ellipse">
            <a:avLst/>
          </a:prstGeom>
          <a:noFill/>
          <a:ln>
            <a:solidFill>
              <a:schemeClr val="tx1">
                <a:lumMod val="65000"/>
                <a:lumOff val="35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8" name="ZoneTexte 57"/>
          <p:cNvSpPr txBox="1"/>
          <p:nvPr/>
        </p:nvSpPr>
        <p:spPr>
          <a:xfrm>
            <a:off x="5722260" y="571480"/>
            <a:ext cx="1285884" cy="5027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1600"/>
              </a:lnSpc>
            </a:pPr>
            <a:r>
              <a:rPr lang="fr-FR" sz="1600" dirty="0" smtClean="0">
                <a:latin typeface="Times New Roman" pitchFamily="18" charset="0"/>
                <a:cs typeface="Times New Roman" pitchFamily="18" charset="0"/>
              </a:rPr>
              <a:t>Œsophage </a:t>
            </a:r>
            <a:r>
              <a:rPr lang="fr-FR" sz="1600" dirty="0" err="1" smtClean="0">
                <a:latin typeface="Times New Roman" pitchFamily="18" charset="0"/>
                <a:cs typeface="Times New Roman" pitchFamily="18" charset="0"/>
              </a:rPr>
              <a:t>rhabditoïde</a:t>
            </a:r>
            <a:r>
              <a:rPr lang="fr-FR" sz="1600" dirty="0" smtClean="0">
                <a:latin typeface="Times New Roman" pitchFamily="18" charset="0"/>
                <a:cs typeface="Times New Roman" pitchFamily="18" charset="0"/>
              </a:rPr>
              <a:t> :</a:t>
            </a:r>
            <a:endParaRPr lang="fr-FR" sz="16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60" name="Connecteur droit 59"/>
          <p:cNvCxnSpPr/>
          <p:nvPr/>
        </p:nvCxnSpPr>
        <p:spPr>
          <a:xfrm rot="5400000">
            <a:off x="6962780" y="867865"/>
            <a:ext cx="71438" cy="7143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Connecteur droit 60"/>
          <p:cNvCxnSpPr/>
          <p:nvPr/>
        </p:nvCxnSpPr>
        <p:spPr>
          <a:xfrm rot="5400000">
            <a:off x="7455206" y="1542706"/>
            <a:ext cx="71438" cy="7143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Connecteur droit 61"/>
          <p:cNvCxnSpPr/>
          <p:nvPr/>
        </p:nvCxnSpPr>
        <p:spPr>
          <a:xfrm rot="6120000">
            <a:off x="7639505" y="1857364"/>
            <a:ext cx="71438" cy="7143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Connecteur droit 63"/>
          <p:cNvCxnSpPr/>
          <p:nvPr/>
        </p:nvCxnSpPr>
        <p:spPr>
          <a:xfrm rot="16200000" flipH="1">
            <a:off x="6872820" y="1016816"/>
            <a:ext cx="672995" cy="512059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Connecteur droit 67"/>
          <p:cNvCxnSpPr/>
          <p:nvPr/>
        </p:nvCxnSpPr>
        <p:spPr>
          <a:xfrm rot="16200000" flipH="1">
            <a:off x="7400952" y="1677876"/>
            <a:ext cx="292606" cy="168245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3" name="ZoneTexte 72"/>
          <p:cNvSpPr txBox="1"/>
          <p:nvPr/>
        </p:nvSpPr>
        <p:spPr>
          <a:xfrm>
            <a:off x="6372854" y="1195372"/>
            <a:ext cx="928694" cy="2975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1600"/>
              </a:lnSpc>
            </a:pPr>
            <a:r>
              <a:rPr lang="fr-FR" sz="1600" dirty="0" smtClean="0">
                <a:latin typeface="Times New Roman" pitchFamily="18" charset="0"/>
                <a:cs typeface="Times New Roman" pitchFamily="18" charset="0"/>
              </a:rPr>
              <a:t>cylindre</a:t>
            </a:r>
            <a:endParaRPr lang="fr-FR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4" name="ZoneTexte 73"/>
          <p:cNvSpPr txBox="1"/>
          <p:nvPr/>
        </p:nvSpPr>
        <p:spPr>
          <a:xfrm>
            <a:off x="6984046" y="1655750"/>
            <a:ext cx="642942" cy="2975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1600"/>
              </a:lnSpc>
            </a:pPr>
            <a:r>
              <a:rPr lang="fr-FR" sz="1600" dirty="0" smtClean="0">
                <a:latin typeface="Times New Roman" pitchFamily="18" charset="0"/>
                <a:cs typeface="Times New Roman" pitchFamily="18" charset="0"/>
              </a:rPr>
              <a:t>bulbe</a:t>
            </a:r>
            <a:endParaRPr lang="fr-FR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5" name="ZoneTexte 74"/>
          <p:cNvSpPr txBox="1"/>
          <p:nvPr/>
        </p:nvSpPr>
        <p:spPr>
          <a:xfrm>
            <a:off x="6126790" y="3429000"/>
            <a:ext cx="1571636" cy="2975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600"/>
              </a:lnSpc>
            </a:pPr>
            <a:r>
              <a:rPr lang="fr-FR" sz="1600" dirty="0" smtClean="0">
                <a:latin typeface="Times New Roman" pitchFamily="18" charset="0"/>
                <a:cs typeface="Times New Roman" pitchFamily="18" charset="0"/>
              </a:rPr>
              <a:t>ébauche génitale</a:t>
            </a:r>
            <a:endParaRPr lang="fr-FR" sz="16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76" name="Connecteur droit avec flèche 75"/>
          <p:cNvCxnSpPr/>
          <p:nvPr/>
        </p:nvCxnSpPr>
        <p:spPr>
          <a:xfrm flipV="1">
            <a:off x="7269798" y="3071810"/>
            <a:ext cx="714380" cy="357190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4" name="Image 43" descr="Sans titre-2.png"/>
          <p:cNvPicPr>
            <a:picLocks noChangeAspect="1"/>
          </p:cNvPicPr>
          <p:nvPr/>
        </p:nvPicPr>
        <p:blipFill>
          <a:blip r:embed="rId6">
            <a:duotone>
              <a:prstClr val="black"/>
              <a:schemeClr val="accent6">
                <a:tint val="45000"/>
                <a:satMod val="400000"/>
              </a:schemeClr>
            </a:duotone>
            <a:lum bright="10000" contrast="10000"/>
          </a:blip>
          <a:stretch>
            <a:fillRect/>
          </a:stretch>
        </p:blipFill>
        <p:spPr>
          <a:xfrm rot="15936793">
            <a:off x="3091442" y="4309940"/>
            <a:ext cx="1294122" cy="1043957"/>
          </a:xfrm>
          <a:prstGeom prst="rect">
            <a:avLst/>
          </a:prstGeom>
        </p:spPr>
      </p:pic>
      <p:sp>
        <p:nvSpPr>
          <p:cNvPr id="45" name="ZoneTexte 44"/>
          <p:cNvSpPr txBox="1"/>
          <p:nvPr/>
        </p:nvSpPr>
        <p:spPr>
          <a:xfrm>
            <a:off x="101932" y="6077748"/>
            <a:ext cx="2428860" cy="457828"/>
          </a:xfrm>
          <a:prstGeom prst="rect">
            <a:avLst/>
          </a:prstGeom>
          <a:solidFill>
            <a:srgbClr val="FFE3BD">
              <a:alpha val="68000"/>
            </a:srgb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36000" tIns="10800" rIns="36000" bIns="10800" rtlCol="0">
            <a:spAutoFit/>
          </a:bodyPr>
          <a:lstStyle/>
          <a:p>
            <a:pPr>
              <a:lnSpc>
                <a:spcPts val="1700"/>
              </a:lnSpc>
            </a:pPr>
            <a:r>
              <a:rPr lang="fr-FR" sz="1600" dirty="0" smtClean="0">
                <a:solidFill>
                  <a:srgbClr val="462300"/>
                </a:solidFill>
                <a:latin typeface="Times New Roman" pitchFamily="18" charset="0"/>
                <a:cs typeface="Times New Roman" pitchFamily="18" charset="0"/>
              </a:rPr>
              <a:t>Œsophage </a:t>
            </a:r>
            <a:r>
              <a:rPr lang="fr-FR" sz="1600" dirty="0" err="1" smtClean="0">
                <a:solidFill>
                  <a:srgbClr val="462300"/>
                </a:solidFill>
                <a:latin typeface="Times New Roman" pitchFamily="18" charset="0"/>
                <a:cs typeface="Times New Roman" pitchFamily="18" charset="0"/>
              </a:rPr>
              <a:t>rhabditoïde</a:t>
            </a:r>
            <a:r>
              <a:rPr lang="fr-FR" sz="1600" dirty="0" smtClean="0">
                <a:solidFill>
                  <a:srgbClr val="462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lnSpc>
                <a:spcPts val="1700"/>
              </a:lnSpc>
            </a:pPr>
            <a:r>
              <a:rPr lang="fr-FR" sz="1600" dirty="0" smtClean="0">
                <a:solidFill>
                  <a:srgbClr val="462300"/>
                </a:solidFill>
                <a:latin typeface="Times New Roman" pitchFamily="18" charset="0"/>
                <a:cs typeface="Times New Roman" pitchFamily="18" charset="0"/>
              </a:rPr>
              <a:t>Extrémité postérieure effilée</a:t>
            </a:r>
            <a:endParaRPr lang="fr-FR" dirty="0" smtClean="0">
              <a:solidFill>
                <a:srgbClr val="4623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152</TotalTime>
  <Words>72</Words>
  <Application>Microsoft Office PowerPoint</Application>
  <PresentationFormat>Affichage à l'écran (4:3)</PresentationFormat>
  <Paragraphs>22</Paragraphs>
  <Slides>1</Slides>
  <Notes>1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Thème Office</vt:lpstr>
      <vt:lpstr>Diapositive 1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Dumas Karine</dc:creator>
  <cp:lastModifiedBy>Dumas Karine</cp:lastModifiedBy>
  <cp:revision>85</cp:revision>
  <dcterms:created xsi:type="dcterms:W3CDTF">2008-07-22T13:17:44Z</dcterms:created>
  <dcterms:modified xsi:type="dcterms:W3CDTF">2008-07-22T15:50:05Z</dcterms:modified>
</cp:coreProperties>
</file>