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0000"/>
    <a:srgbClr val="627600"/>
    <a:srgbClr val="653511"/>
    <a:srgbClr val="577006"/>
    <a:srgbClr val="1B5125"/>
    <a:srgbClr val="8EBA46"/>
    <a:srgbClr val="5E9505"/>
    <a:srgbClr val="8C710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0758" autoAdjust="0"/>
  </p:normalViewPr>
  <p:slideViewPr>
    <p:cSldViewPr>
      <p:cViewPr>
        <p:scale>
          <a:sx n="66" d="100"/>
          <a:sy n="66" d="100"/>
        </p:scale>
        <p:origin x="-1248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EBA219-ABD7-46EC-84AC-3A3D296A6CEC}" type="datetimeFigureOut">
              <a:rPr lang="fr-FR" smtClean="0"/>
              <a:pPr/>
              <a:t>22/07/2008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569B1D-F90C-44C5-9F23-8A8C6386ACE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5DA1C2-F252-40A6-BF4E-55DF8C2A10CA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B0BB0E-A633-4BF0-8F76-909737783AD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B9010-C01A-43EA-A4A0-194464A54B4B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616B46-68E3-4D74-81DC-F6CF304E9C2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0D22D-0A96-4AEB-B5DF-A68C83D2D58E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675D7E-2005-4702-A1D5-283E5D98BC6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317313-0288-4FDE-93A6-5F4E41F9B747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FF160-CEDE-46E2-8D40-4A0DFD774EE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CE43D-87EB-4922-8032-5B5A994E7B60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F173-2490-41B1-A9C1-506518D7EE9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1B8CBE-797B-4E95-B539-98EB0486D094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9BA10-A2BD-43F2-A025-488DE557E16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851C8-1459-4670-B3D4-366AC25F85F9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F76023-8404-4AC4-A4D5-2DFF0D974C2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0AA15-09F9-40E8-8E8E-66FBE98D9E5C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63EF7C-6879-4CE0-9EE8-C12298235FA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4363E-EE5B-4E8F-830F-B55DCE23EBB8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EDC215-19D0-4F72-A41D-29DF313EC1D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44342-85D5-46AF-9DC4-187772294900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3B6E0-51DC-4207-B0CB-3AB42010C93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0D9687-5562-418F-B368-2EC282399E41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0C5D7-B339-4A31-A92A-C48CF869E96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CC7EAAB-5EA1-4386-8644-175D24AAEC5B}" type="datetimeFigureOut">
              <a:rPr lang="fr-FR"/>
              <a:pPr>
                <a:defRPr/>
              </a:pPr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8AB80B5-4417-4B6A-866E-027B53FE4AE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36" descr="falvus"/>
          <p:cNvPicPr>
            <a:picLocks noChangeAspect="1" noChangeArrowheads="1"/>
          </p:cNvPicPr>
          <p:nvPr/>
        </p:nvPicPr>
        <p:blipFill>
          <a:blip r:embed="rId2"/>
          <a:srcRect l="8179" r="8221"/>
          <a:stretch>
            <a:fillRect/>
          </a:stretch>
        </p:blipFill>
        <p:spPr bwMode="auto">
          <a:xfrm>
            <a:off x="207963" y="749300"/>
            <a:ext cx="3082925" cy="576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ZoneTexte 6"/>
          <p:cNvSpPr txBox="1">
            <a:spLocks noChangeArrowheads="1"/>
          </p:cNvSpPr>
          <p:nvPr/>
        </p:nvSpPr>
        <p:spPr bwMode="auto">
          <a:xfrm>
            <a:off x="3338513" y="4945063"/>
            <a:ext cx="2357437" cy="641350"/>
          </a:xfrm>
          <a:prstGeom prst="rect">
            <a:avLst/>
          </a:prstGeom>
          <a:solidFill>
            <a:srgbClr val="EDF6CA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long, (jusqu’à 2,5mm)</a:t>
            </a:r>
          </a:p>
          <a:p>
            <a:pPr algn="ctr"/>
            <a:r>
              <a:rPr lang="fr-FR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Souvent verruqueux</a:t>
            </a:r>
          </a:p>
        </p:txBody>
      </p:sp>
      <p:sp>
        <p:nvSpPr>
          <p:cNvPr id="15363" name="ZoneTexte 9"/>
          <p:cNvSpPr txBox="1">
            <a:spLocks noChangeArrowheads="1"/>
          </p:cNvSpPr>
          <p:nvPr/>
        </p:nvSpPr>
        <p:spPr bwMode="auto">
          <a:xfrm>
            <a:off x="3338513" y="1851025"/>
            <a:ext cx="2357437" cy="2563813"/>
          </a:xfrm>
          <a:prstGeom prst="rect">
            <a:avLst/>
          </a:prstGeom>
          <a:solidFill>
            <a:srgbClr val="EDF6CA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dirty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- 300-400µm</a:t>
            </a:r>
          </a:p>
          <a:p>
            <a:r>
              <a:rPr lang="fr-FR" dirty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- Uni ou bisériée, radiée</a:t>
            </a:r>
          </a:p>
          <a:p>
            <a:r>
              <a:rPr lang="fr-FR" dirty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- Vésicule sphérique (25-45µm)</a:t>
            </a:r>
          </a:p>
          <a:p>
            <a:r>
              <a:rPr lang="fr-FR" dirty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- Grosses conidies  (3,5-4,5µm),vert </a:t>
            </a:r>
            <a:r>
              <a:rPr lang="fr-FR" dirty="0" smtClean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pâle, </a:t>
            </a:r>
            <a:r>
              <a:rPr lang="fr-FR" dirty="0" err="1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échinulées</a:t>
            </a:r>
            <a:r>
              <a:rPr lang="fr-FR" dirty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, globuleuses à </a:t>
            </a:r>
            <a:r>
              <a:rPr lang="fr-FR" dirty="0" err="1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subglobuleuses</a:t>
            </a:r>
            <a:endParaRPr lang="fr-FR" dirty="0">
              <a:solidFill>
                <a:srgbClr val="267435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Connecteur droit 11"/>
          <p:cNvCxnSpPr/>
          <p:nvPr/>
        </p:nvCxnSpPr>
        <p:spPr>
          <a:xfrm rot="10800000">
            <a:off x="779463" y="4724400"/>
            <a:ext cx="1028700" cy="158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 rot="10800000">
            <a:off x="666750" y="1893888"/>
            <a:ext cx="1028700" cy="1587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 rot="10800000">
            <a:off x="166688" y="1250950"/>
            <a:ext cx="1028700" cy="158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 rot="10800000">
            <a:off x="309563" y="1465263"/>
            <a:ext cx="1028700" cy="1587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242888" y="4457700"/>
            <a:ext cx="1357312" cy="3381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6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conidiophore</a:t>
            </a:r>
            <a:endParaRPr lang="fr-FR" sz="16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9" name="ZoneTexte 18"/>
          <p:cNvSpPr txBox="1">
            <a:spLocks noChangeArrowheads="1"/>
          </p:cNvSpPr>
          <p:nvPr/>
        </p:nvSpPr>
        <p:spPr bwMode="auto">
          <a:xfrm>
            <a:off x="457200" y="1608138"/>
            <a:ext cx="8159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rIns="18000">
            <a:spAutoFit/>
          </a:bodyPr>
          <a:lstStyle/>
          <a:p>
            <a:pPr algn="ctr"/>
            <a:r>
              <a:rPr lang="fr-FR" sz="1600">
                <a:solidFill>
                  <a:srgbClr val="9C0000"/>
                </a:solidFill>
                <a:latin typeface="Times New Roman" pitchFamily="18" charset="0"/>
                <a:cs typeface="Times New Roman" pitchFamily="18" charset="0"/>
              </a:rPr>
              <a:t>vésicule</a:t>
            </a:r>
          </a:p>
        </p:txBody>
      </p:sp>
      <p:sp>
        <p:nvSpPr>
          <p:cNvPr id="15370" name="ZoneTexte 20"/>
          <p:cNvSpPr txBox="1">
            <a:spLocks noChangeArrowheads="1"/>
          </p:cNvSpPr>
          <p:nvPr/>
        </p:nvSpPr>
        <p:spPr bwMode="auto">
          <a:xfrm>
            <a:off x="171450" y="1206500"/>
            <a:ext cx="111760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rIns="18000">
            <a:spAutoFit/>
          </a:bodyPr>
          <a:lstStyle/>
          <a:p>
            <a:pPr algn="ctr">
              <a:lnSpc>
                <a:spcPct val="85000"/>
              </a:lnSpc>
            </a:pPr>
            <a:r>
              <a:rPr lang="fr-FR" sz="1600">
                <a:solidFill>
                  <a:srgbClr val="9C0000"/>
                </a:solidFill>
                <a:latin typeface="Times New Roman" pitchFamily="18" charset="0"/>
                <a:cs typeface="Times New Roman" pitchFamily="18" charset="0"/>
              </a:rPr>
              <a:t>phialides (+/- métule)</a:t>
            </a:r>
          </a:p>
        </p:txBody>
      </p:sp>
      <p:sp>
        <p:nvSpPr>
          <p:cNvPr id="15371" name="ZoneTexte 21"/>
          <p:cNvSpPr txBox="1">
            <a:spLocks noChangeArrowheads="1"/>
          </p:cNvSpPr>
          <p:nvPr/>
        </p:nvSpPr>
        <p:spPr bwMode="auto">
          <a:xfrm>
            <a:off x="-42863" y="965200"/>
            <a:ext cx="815976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rIns="18000">
            <a:spAutoFit/>
          </a:bodyPr>
          <a:lstStyle/>
          <a:p>
            <a:pPr algn="ctr"/>
            <a:r>
              <a:rPr lang="fr-FR" sz="1600">
                <a:solidFill>
                  <a:srgbClr val="9C0000"/>
                </a:solidFill>
                <a:latin typeface="Times New Roman" pitchFamily="18" charset="0"/>
                <a:cs typeface="Times New Roman" pitchFamily="18" charset="0"/>
              </a:rPr>
              <a:t>conidies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338509" y="4516446"/>
            <a:ext cx="2357454" cy="461665"/>
          </a:xfrm>
          <a:prstGeom prst="rect">
            <a:avLst/>
          </a:prstGeom>
          <a:gradFill flip="none" rotWithShape="1">
            <a:gsLst>
              <a:gs pos="0">
                <a:srgbClr val="FFFF37"/>
              </a:gs>
              <a:gs pos="50000">
                <a:srgbClr val="B4FF69"/>
              </a:gs>
              <a:gs pos="100000">
                <a:srgbClr val="74BD3D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Conidiophore</a:t>
            </a:r>
            <a:endParaRPr lang="fr-FR" sz="24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3338509" y="1419205"/>
            <a:ext cx="2357454" cy="461665"/>
          </a:xfrm>
          <a:prstGeom prst="rect">
            <a:avLst/>
          </a:prstGeom>
          <a:gradFill flip="none" rotWithShape="1">
            <a:gsLst>
              <a:gs pos="0">
                <a:srgbClr val="FFFF37"/>
              </a:gs>
              <a:gs pos="50000">
                <a:srgbClr val="B4FF69"/>
              </a:gs>
              <a:gs pos="100000">
                <a:srgbClr val="74BD3D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Tête </a:t>
            </a:r>
            <a:r>
              <a:rPr lang="fr-FR" sz="2400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aspergillaire</a:t>
            </a:r>
            <a:endParaRPr lang="fr-FR" sz="24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78" name="ZoneTexte 6"/>
          <p:cNvSpPr txBox="1">
            <a:spLocks noChangeArrowheads="1"/>
          </p:cNvSpPr>
          <p:nvPr/>
        </p:nvSpPr>
        <p:spPr bwMode="auto">
          <a:xfrm>
            <a:off x="5795963" y="4056063"/>
            <a:ext cx="3316287" cy="1739900"/>
          </a:xfrm>
          <a:prstGeom prst="rect">
            <a:avLst/>
          </a:prstGeom>
          <a:solidFill>
            <a:srgbClr val="EDF6CA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b="1" dirty="0">
                <a:solidFill>
                  <a:srgbClr val="1B5125"/>
                </a:solidFill>
                <a:latin typeface="Times New Roman" pitchFamily="18" charset="0"/>
                <a:cs typeface="Times New Roman" pitchFamily="18" charset="0"/>
              </a:rPr>
              <a:t>Temps de pousse</a:t>
            </a:r>
            <a:r>
              <a:rPr lang="fr-FR" b="1" dirty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: 2-3 j</a:t>
            </a:r>
          </a:p>
          <a:p>
            <a:r>
              <a:rPr lang="fr-FR" b="1" dirty="0">
                <a:solidFill>
                  <a:srgbClr val="1B5125"/>
                </a:solidFill>
                <a:latin typeface="Times New Roman" pitchFamily="18" charset="0"/>
                <a:cs typeface="Times New Roman" pitchFamily="18" charset="0"/>
              </a:rPr>
              <a:t>Recto </a:t>
            </a:r>
            <a:r>
              <a:rPr lang="fr-FR" dirty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: colonies duveteuses à poudreuses, blanches puis </a:t>
            </a:r>
            <a:r>
              <a:rPr lang="fr-FR" dirty="0" smtClean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jaunes </a:t>
            </a:r>
            <a:r>
              <a:rPr lang="fr-FR" dirty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puis vert-jaune</a:t>
            </a:r>
          </a:p>
          <a:p>
            <a:r>
              <a:rPr lang="fr-FR" b="1" dirty="0">
                <a:solidFill>
                  <a:srgbClr val="1B5125"/>
                </a:solidFill>
                <a:latin typeface="Times New Roman" pitchFamily="18" charset="0"/>
                <a:cs typeface="Times New Roman" pitchFamily="18" charset="0"/>
              </a:rPr>
              <a:t>Verso</a:t>
            </a:r>
            <a:r>
              <a:rPr lang="fr-FR" b="1" dirty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>
                <a:solidFill>
                  <a:srgbClr val="267435"/>
                </a:solidFill>
                <a:latin typeface="Times New Roman" pitchFamily="18" charset="0"/>
                <a:cs typeface="Times New Roman" pitchFamily="18" charset="0"/>
              </a:rPr>
              <a:t>: incolore, rosé à brun rouge-foncé</a:t>
            </a:r>
          </a:p>
        </p:txBody>
      </p:sp>
      <p:pic>
        <p:nvPicPr>
          <p:cNvPr id="15379" name="Picture 33" descr="aspergillusflavusboite copie"/>
          <p:cNvPicPr>
            <a:picLocks noChangeAspect="1" noChangeArrowheads="1"/>
          </p:cNvPicPr>
          <p:nvPr/>
        </p:nvPicPr>
        <p:blipFill>
          <a:blip r:embed="rId3"/>
          <a:srcRect l="36571" t="5618" r="5626" b="36572"/>
          <a:stretch>
            <a:fillRect/>
          </a:stretch>
        </p:blipFill>
        <p:spPr bwMode="auto">
          <a:xfrm>
            <a:off x="5802313" y="1628775"/>
            <a:ext cx="3316287" cy="249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ZoneTexte 8"/>
          <p:cNvSpPr txBox="1"/>
          <p:nvPr/>
        </p:nvSpPr>
        <p:spPr>
          <a:xfrm>
            <a:off x="5803732" y="1203305"/>
            <a:ext cx="3324652" cy="461665"/>
          </a:xfrm>
          <a:prstGeom prst="rect">
            <a:avLst/>
          </a:prstGeom>
          <a:gradFill flip="none" rotWithShape="1">
            <a:gsLst>
              <a:gs pos="0">
                <a:srgbClr val="FFFF37"/>
              </a:gs>
              <a:gs pos="50000">
                <a:srgbClr val="B4FF69"/>
              </a:gs>
              <a:gs pos="100000">
                <a:srgbClr val="74BD3D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240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Macroscopie</a:t>
            </a:r>
          </a:p>
        </p:txBody>
      </p:sp>
      <p:sp>
        <p:nvSpPr>
          <p:cNvPr id="15384" name="Rectangle 35"/>
          <p:cNvSpPr>
            <a:spLocks noChangeArrowheads="1"/>
          </p:cNvSpPr>
          <p:nvPr/>
        </p:nvSpPr>
        <p:spPr bwMode="auto">
          <a:xfrm>
            <a:off x="0" y="549275"/>
            <a:ext cx="9223375" cy="6105525"/>
          </a:xfrm>
          <a:prstGeom prst="rect">
            <a:avLst/>
          </a:prstGeom>
          <a:noFill/>
          <a:ln w="25400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2920972" y="40342"/>
            <a:ext cx="3286148" cy="523221"/>
          </a:xfrm>
          <a:prstGeom prst="rect">
            <a:avLst/>
          </a:prstGeom>
          <a:gradFill flip="none" rotWithShape="1">
            <a:gsLst>
              <a:gs pos="0">
                <a:srgbClr val="FFFF37"/>
              </a:gs>
              <a:gs pos="50000">
                <a:srgbClr val="B4FF69"/>
              </a:gs>
              <a:gs pos="100000">
                <a:srgbClr val="74BD3D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800" i="1" dirty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Aspergillus </a:t>
            </a:r>
            <a:r>
              <a:rPr lang="fr-FR" sz="2800" i="1" dirty="0" err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flavus</a:t>
            </a:r>
            <a:endParaRPr lang="fr-FR" sz="2800" i="1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 Box 28"/>
          <p:cNvSpPr txBox="1">
            <a:spLocks noChangeArrowheads="1"/>
          </p:cNvSpPr>
          <p:nvPr/>
        </p:nvSpPr>
        <p:spPr bwMode="auto">
          <a:xfrm>
            <a:off x="7170962" y="3872142"/>
            <a:ext cx="2089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sz="1400" b="1" dirty="0">
                <a:latin typeface="Times New Roman" pitchFamily="18" charset="0"/>
              </a:rPr>
              <a:t>Hospices civils de Lyon©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1133</TotalTime>
  <Words>80</Words>
  <Application>Microsoft Office PowerPoint</Application>
  <PresentationFormat>Affichage à l'écran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Seloken</dc:creator>
  <cp:lastModifiedBy>Dumas Karine</cp:lastModifiedBy>
  <cp:revision>74</cp:revision>
  <dcterms:created xsi:type="dcterms:W3CDTF">2008-02-20T15:35:49Z</dcterms:created>
  <dcterms:modified xsi:type="dcterms:W3CDTF">2008-07-22T09:32:14Z</dcterms:modified>
</cp:coreProperties>
</file>