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0000"/>
    <a:srgbClr val="CC00FF"/>
    <a:srgbClr val="CC9900"/>
    <a:srgbClr val="00FF00"/>
    <a:srgbClr val="660066"/>
    <a:srgbClr val="FFFFCC"/>
    <a:srgbClr val="E4BBA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1100" autoAdjust="0"/>
    <p:restoredTop sz="93286" autoAdjust="0"/>
  </p:normalViewPr>
  <p:slideViewPr>
    <p:cSldViewPr>
      <p:cViewPr>
        <p:scale>
          <a:sx n="75" d="100"/>
          <a:sy n="75" d="100"/>
        </p:scale>
        <p:origin x="-1104" y="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46085125" cy="46085125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5A2F2E-C427-4D3F-BC94-FE3F476B5730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D60FDC-54E3-4353-8271-8C231F7740E1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2C90BE-BDD6-4622-8A9B-BBFF90E45F20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46C820D5-AB53-46AD-9E48-1F4A29DF9D08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re. Contenu et 2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8D423BDA-E288-4193-BD9F-45A04049395A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B9BC7-A5D3-47A8-8D34-7734E2059182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291CA6-2B48-49A5-93D3-9A7C0A8EBEBF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07A770-35F5-4654-B0F3-9E232DA15053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A60F5C-A38D-4ADF-AE1D-F8B23BB99888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EF182E-71AF-462D-8B27-D94B4ECA3D39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4AB8ED-1457-4B99-8F46-57DB4BCC6482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CF2B62-461D-43AE-A45B-67398773EFA3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4D6E53-C772-4885-8245-2D676D33C0FA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757CFB8-2DDF-472D-BCA0-88926A402D76}" type="slidenum">
              <a:rPr lang="fr-FR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00" name="Rectangle 136"/>
          <p:cNvSpPr>
            <a:spLocks noChangeArrowheads="1"/>
          </p:cNvSpPr>
          <p:nvPr/>
        </p:nvSpPr>
        <p:spPr bwMode="auto">
          <a:xfrm>
            <a:off x="3762375" y="0"/>
            <a:ext cx="5381625" cy="6858000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1399" name="Rectangle 135"/>
          <p:cNvSpPr>
            <a:spLocks noChangeArrowheads="1"/>
          </p:cNvSpPr>
          <p:nvPr/>
        </p:nvSpPr>
        <p:spPr bwMode="auto">
          <a:xfrm>
            <a:off x="0" y="3833813"/>
            <a:ext cx="3762375" cy="3024187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1398" name="Rectangle 134"/>
          <p:cNvSpPr>
            <a:spLocks noChangeArrowheads="1"/>
          </p:cNvSpPr>
          <p:nvPr/>
        </p:nvSpPr>
        <p:spPr bwMode="auto">
          <a:xfrm>
            <a:off x="0" y="0"/>
            <a:ext cx="3762375" cy="3833813"/>
          </a:xfrm>
          <a:prstGeom prst="rect">
            <a:avLst/>
          </a:prstGeom>
          <a:solidFill>
            <a:srgbClr val="D8D094">
              <a:alpha val="60001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1378" name="Text Box 114"/>
          <p:cNvSpPr txBox="1">
            <a:spLocks noChangeArrowheads="1"/>
          </p:cNvSpPr>
          <p:nvPr/>
        </p:nvSpPr>
        <p:spPr bwMode="auto">
          <a:xfrm>
            <a:off x="3941763" y="279400"/>
            <a:ext cx="1079500" cy="366713"/>
          </a:xfrm>
          <a:prstGeom prst="rect">
            <a:avLst/>
          </a:prstGeom>
          <a:solidFill>
            <a:srgbClr val="339966">
              <a:alpha val="7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lIns="54000" rIns="54000">
            <a:spAutoFit/>
          </a:bodyPr>
          <a:lstStyle/>
          <a:p>
            <a:pPr>
              <a:spcBef>
                <a:spcPct val="50000"/>
              </a:spcBef>
            </a:pPr>
            <a:r>
              <a:rPr lang="fr-FR">
                <a:latin typeface="Times New Roman" pitchFamily="18" charset="0"/>
                <a:cs typeface="Times New Roman" pitchFamily="18" charset="0"/>
              </a:rPr>
              <a:t>Excitation</a:t>
            </a:r>
          </a:p>
        </p:txBody>
      </p:sp>
      <p:sp>
        <p:nvSpPr>
          <p:cNvPr id="11379" name="Text Box 115"/>
          <p:cNvSpPr txBox="1">
            <a:spLocks noChangeArrowheads="1"/>
          </p:cNvSpPr>
          <p:nvPr/>
        </p:nvSpPr>
        <p:spPr bwMode="auto">
          <a:xfrm>
            <a:off x="8018463" y="1906588"/>
            <a:ext cx="963612" cy="366712"/>
          </a:xfrm>
          <a:prstGeom prst="rect">
            <a:avLst/>
          </a:prstGeom>
          <a:solidFill>
            <a:srgbClr val="FF0000">
              <a:alpha val="7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lIns="54000" rIns="54000">
            <a:spAutoFit/>
          </a:bodyPr>
          <a:lstStyle/>
          <a:p>
            <a:pPr>
              <a:spcBef>
                <a:spcPct val="50000"/>
              </a:spcBef>
            </a:pPr>
            <a:r>
              <a:rPr lang="fr-FR">
                <a:latin typeface="Times New Roman" pitchFamily="18" charset="0"/>
                <a:cs typeface="Times New Roman" pitchFamily="18" charset="0"/>
              </a:rPr>
              <a:t>Emission</a:t>
            </a:r>
          </a:p>
        </p:txBody>
      </p:sp>
      <p:sp>
        <p:nvSpPr>
          <p:cNvPr id="11335" name="AutoShape 71"/>
          <p:cNvSpPr>
            <a:spLocks noChangeArrowheads="1"/>
          </p:cNvSpPr>
          <p:nvPr/>
        </p:nvSpPr>
        <p:spPr bwMode="auto">
          <a:xfrm rot="10800000">
            <a:off x="5786438" y="557213"/>
            <a:ext cx="2025650" cy="3419475"/>
          </a:xfrm>
          <a:prstGeom prst="flowChartMagneticDisk">
            <a:avLst/>
          </a:prstGeom>
          <a:solidFill>
            <a:schemeClr val="bg2">
              <a:alpha val="5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1345" name="AutoShape 81"/>
          <p:cNvSpPr>
            <a:spLocks noChangeArrowheads="1"/>
          </p:cNvSpPr>
          <p:nvPr/>
        </p:nvSpPr>
        <p:spPr bwMode="auto">
          <a:xfrm rot="81396636">
            <a:off x="2606675" y="2770188"/>
            <a:ext cx="179387" cy="134938"/>
          </a:xfrm>
          <a:prstGeom prst="flowChartDocument">
            <a:avLst/>
          </a:prstGeom>
          <a:gradFill rotWithShape="1">
            <a:gsLst>
              <a:gs pos="0">
                <a:srgbClr val="CC00FF"/>
              </a:gs>
              <a:gs pos="100000">
                <a:srgbClr val="660066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1344" name="AutoShape 80"/>
          <p:cNvSpPr>
            <a:spLocks noChangeArrowheads="1"/>
          </p:cNvSpPr>
          <p:nvPr/>
        </p:nvSpPr>
        <p:spPr bwMode="auto">
          <a:xfrm rot="99528435">
            <a:off x="2322513" y="2212975"/>
            <a:ext cx="179387" cy="134938"/>
          </a:xfrm>
          <a:prstGeom prst="flowChartDocument">
            <a:avLst/>
          </a:prstGeom>
          <a:gradFill rotWithShape="1">
            <a:gsLst>
              <a:gs pos="0">
                <a:srgbClr val="CC00FF"/>
              </a:gs>
              <a:gs pos="100000">
                <a:srgbClr val="660066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206375" y="49213"/>
            <a:ext cx="1047750" cy="304800"/>
          </a:xfrm>
          <a:prstGeom prst="rect">
            <a:avLst/>
          </a:prstGeom>
          <a:solidFill>
            <a:srgbClr val="663300">
              <a:alpha val="5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400" b="1" dirty="0">
                <a:latin typeface="Times New Roman" pitchFamily="18" charset="0"/>
                <a:cs typeface="Times New Roman" pitchFamily="18" charset="0"/>
              </a:rPr>
              <a:t>Basophile</a:t>
            </a:r>
          </a:p>
        </p:txBody>
      </p:sp>
      <p:sp>
        <p:nvSpPr>
          <p:cNvPr id="11269" name="Oval 5"/>
          <p:cNvSpPr>
            <a:spLocks noChangeArrowheads="1"/>
          </p:cNvSpPr>
          <p:nvPr/>
        </p:nvSpPr>
        <p:spPr bwMode="auto">
          <a:xfrm>
            <a:off x="893763" y="173038"/>
            <a:ext cx="1065212" cy="1057275"/>
          </a:xfrm>
          <a:prstGeom prst="ellipse">
            <a:avLst/>
          </a:prstGeom>
          <a:gradFill rotWithShape="1">
            <a:gsLst>
              <a:gs pos="0">
                <a:srgbClr val="CC9900"/>
              </a:gs>
              <a:gs pos="100000">
                <a:srgbClr val="663300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1270" name="Oval 6"/>
          <p:cNvSpPr>
            <a:spLocks noChangeArrowheads="1"/>
          </p:cNvSpPr>
          <p:nvPr/>
        </p:nvSpPr>
        <p:spPr bwMode="auto">
          <a:xfrm>
            <a:off x="1092200" y="674688"/>
            <a:ext cx="655638" cy="488950"/>
          </a:xfrm>
          <a:prstGeom prst="ellipse">
            <a:avLst/>
          </a:prstGeom>
          <a:gradFill rotWithShape="1">
            <a:gsLst>
              <a:gs pos="0">
                <a:srgbClr val="CC9900">
                  <a:alpha val="50000"/>
                </a:srgbClr>
              </a:gs>
              <a:gs pos="100000">
                <a:srgbClr val="663300">
                  <a:alpha val="50000"/>
                </a:srgb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1271" name="WordArt 7"/>
          <p:cNvSpPr>
            <a:spLocks noChangeArrowheads="1" noChangeShapeType="1" noTextEdit="1"/>
          </p:cNvSpPr>
          <p:nvPr/>
        </p:nvSpPr>
        <p:spPr bwMode="auto">
          <a:xfrm rot="12462588">
            <a:off x="982663" y="1117600"/>
            <a:ext cx="230187" cy="331788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r-FR" sz="3600" kern="1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chemeClr val="accent2"/>
                    </a:gs>
                    <a:gs pos="50000">
                      <a:srgbClr val="3366FF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atin typeface="Arial Black"/>
              </a:rPr>
              <a:t>Y</a:t>
            </a:r>
          </a:p>
        </p:txBody>
      </p:sp>
      <p:sp>
        <p:nvSpPr>
          <p:cNvPr id="11272" name="WordArt 8"/>
          <p:cNvSpPr>
            <a:spLocks noChangeArrowheads="1" noChangeShapeType="1" noTextEdit="1"/>
          </p:cNvSpPr>
          <p:nvPr/>
        </p:nvSpPr>
        <p:spPr bwMode="auto">
          <a:xfrm rot="10648939">
            <a:off x="1316038" y="1204913"/>
            <a:ext cx="228600" cy="33337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r-FR" sz="3600" kern="1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chemeClr val="accent2"/>
                    </a:gs>
                    <a:gs pos="50000">
                      <a:srgbClr val="3366FF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atin typeface="Arial Black"/>
              </a:rPr>
              <a:t>Y</a:t>
            </a:r>
          </a:p>
        </p:txBody>
      </p:sp>
      <p:sp>
        <p:nvSpPr>
          <p:cNvPr id="11273" name="WordArt 9"/>
          <p:cNvSpPr>
            <a:spLocks noChangeArrowheads="1" noChangeShapeType="1" noTextEdit="1"/>
          </p:cNvSpPr>
          <p:nvPr/>
        </p:nvSpPr>
        <p:spPr bwMode="auto">
          <a:xfrm rot="9275839">
            <a:off x="1638300" y="1108075"/>
            <a:ext cx="228600" cy="331788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r-FR" sz="3600" kern="1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chemeClr val="accent2"/>
                    </a:gs>
                    <a:gs pos="50000">
                      <a:srgbClr val="3366FF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atin typeface="Arial Black"/>
              </a:rPr>
              <a:t>Y</a:t>
            </a:r>
          </a:p>
        </p:txBody>
      </p:sp>
      <p:sp>
        <p:nvSpPr>
          <p:cNvPr id="11274" name="Oval 10"/>
          <p:cNvSpPr>
            <a:spLocks noChangeArrowheads="1"/>
          </p:cNvSpPr>
          <p:nvPr/>
        </p:nvSpPr>
        <p:spPr bwMode="auto">
          <a:xfrm>
            <a:off x="1163638" y="263525"/>
            <a:ext cx="90487" cy="90488"/>
          </a:xfrm>
          <a:prstGeom prst="ellipse">
            <a:avLst/>
          </a:prstGeom>
          <a:solidFill>
            <a:srgbClr val="FF6600"/>
          </a:solidFill>
          <a:ln w="9525">
            <a:noFill/>
            <a:round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1275" name="Oval 11"/>
          <p:cNvSpPr>
            <a:spLocks noChangeArrowheads="1"/>
          </p:cNvSpPr>
          <p:nvPr/>
        </p:nvSpPr>
        <p:spPr bwMode="auto">
          <a:xfrm>
            <a:off x="1073150" y="442913"/>
            <a:ext cx="90488" cy="90487"/>
          </a:xfrm>
          <a:prstGeom prst="ellipse">
            <a:avLst/>
          </a:prstGeom>
          <a:solidFill>
            <a:srgbClr val="FF6600"/>
          </a:solidFill>
          <a:ln w="9525">
            <a:noFill/>
            <a:round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1276" name="Oval 12"/>
          <p:cNvSpPr>
            <a:spLocks noChangeArrowheads="1"/>
          </p:cNvSpPr>
          <p:nvPr/>
        </p:nvSpPr>
        <p:spPr bwMode="auto">
          <a:xfrm>
            <a:off x="1208088" y="398463"/>
            <a:ext cx="90487" cy="90487"/>
          </a:xfrm>
          <a:prstGeom prst="ellipse">
            <a:avLst/>
          </a:prstGeom>
          <a:solidFill>
            <a:srgbClr val="FF6600"/>
          </a:solidFill>
          <a:ln w="9525">
            <a:noFill/>
            <a:round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1277" name="Oval 13"/>
          <p:cNvSpPr>
            <a:spLocks noChangeArrowheads="1"/>
          </p:cNvSpPr>
          <p:nvPr/>
        </p:nvSpPr>
        <p:spPr bwMode="auto">
          <a:xfrm>
            <a:off x="1524000" y="263525"/>
            <a:ext cx="90488" cy="90488"/>
          </a:xfrm>
          <a:prstGeom prst="ellipse">
            <a:avLst/>
          </a:prstGeom>
          <a:solidFill>
            <a:srgbClr val="FF6600"/>
          </a:solidFill>
          <a:ln w="9525">
            <a:noFill/>
            <a:round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1278" name="Oval 14"/>
          <p:cNvSpPr>
            <a:spLocks noChangeArrowheads="1"/>
          </p:cNvSpPr>
          <p:nvPr/>
        </p:nvSpPr>
        <p:spPr bwMode="auto">
          <a:xfrm>
            <a:off x="1658938" y="354013"/>
            <a:ext cx="90487" cy="90487"/>
          </a:xfrm>
          <a:prstGeom prst="ellipse">
            <a:avLst/>
          </a:prstGeom>
          <a:solidFill>
            <a:srgbClr val="FF6600"/>
          </a:solidFill>
          <a:ln w="9525">
            <a:noFill/>
            <a:round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1279" name="Oval 15"/>
          <p:cNvSpPr>
            <a:spLocks noChangeArrowheads="1"/>
          </p:cNvSpPr>
          <p:nvPr/>
        </p:nvSpPr>
        <p:spPr bwMode="auto">
          <a:xfrm>
            <a:off x="1389063" y="398463"/>
            <a:ext cx="90487" cy="90487"/>
          </a:xfrm>
          <a:prstGeom prst="ellipse">
            <a:avLst/>
          </a:prstGeom>
          <a:solidFill>
            <a:srgbClr val="FF6600"/>
          </a:solidFill>
          <a:ln w="9525">
            <a:noFill/>
            <a:round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1280" name="Oval 16"/>
          <p:cNvSpPr>
            <a:spLocks noChangeArrowheads="1"/>
          </p:cNvSpPr>
          <p:nvPr/>
        </p:nvSpPr>
        <p:spPr bwMode="auto">
          <a:xfrm>
            <a:off x="1749425" y="533400"/>
            <a:ext cx="90488" cy="90488"/>
          </a:xfrm>
          <a:prstGeom prst="ellipse">
            <a:avLst/>
          </a:prstGeom>
          <a:solidFill>
            <a:srgbClr val="FF6600"/>
          </a:solidFill>
          <a:ln w="9525">
            <a:noFill/>
            <a:round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1281" name="Oval 17"/>
          <p:cNvSpPr>
            <a:spLocks noChangeArrowheads="1"/>
          </p:cNvSpPr>
          <p:nvPr/>
        </p:nvSpPr>
        <p:spPr bwMode="auto">
          <a:xfrm>
            <a:off x="1568450" y="442913"/>
            <a:ext cx="90488" cy="90487"/>
          </a:xfrm>
          <a:prstGeom prst="ellipse">
            <a:avLst/>
          </a:prstGeom>
          <a:solidFill>
            <a:srgbClr val="FF6600"/>
          </a:solidFill>
          <a:ln w="9525">
            <a:noFill/>
            <a:round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1282" name="Oval 18"/>
          <p:cNvSpPr>
            <a:spLocks noChangeArrowheads="1"/>
          </p:cNvSpPr>
          <p:nvPr/>
        </p:nvSpPr>
        <p:spPr bwMode="auto">
          <a:xfrm>
            <a:off x="1389063" y="533400"/>
            <a:ext cx="90487" cy="90488"/>
          </a:xfrm>
          <a:prstGeom prst="ellipse">
            <a:avLst/>
          </a:prstGeom>
          <a:solidFill>
            <a:srgbClr val="FF6600"/>
          </a:solidFill>
          <a:ln w="9525">
            <a:noFill/>
            <a:round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1283" name="Oval 19"/>
          <p:cNvSpPr>
            <a:spLocks noChangeArrowheads="1"/>
          </p:cNvSpPr>
          <p:nvPr/>
        </p:nvSpPr>
        <p:spPr bwMode="auto">
          <a:xfrm>
            <a:off x="1344613" y="263525"/>
            <a:ext cx="90487" cy="90488"/>
          </a:xfrm>
          <a:prstGeom prst="ellipse">
            <a:avLst/>
          </a:prstGeom>
          <a:solidFill>
            <a:srgbClr val="FF6600"/>
          </a:solidFill>
          <a:ln w="9525">
            <a:noFill/>
            <a:round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1284" name="Oval 20"/>
          <p:cNvSpPr>
            <a:spLocks noChangeArrowheads="1"/>
          </p:cNvSpPr>
          <p:nvPr/>
        </p:nvSpPr>
        <p:spPr bwMode="auto">
          <a:xfrm>
            <a:off x="2725738" y="544513"/>
            <a:ext cx="163512" cy="158750"/>
          </a:xfrm>
          <a:prstGeom prst="ellipse">
            <a:avLst/>
          </a:prstGeom>
          <a:gradFill rotWithShape="1">
            <a:gsLst>
              <a:gs pos="0">
                <a:srgbClr val="00FF00"/>
              </a:gs>
              <a:gs pos="100000">
                <a:srgbClr val="009900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1285" name="Oval 21"/>
          <p:cNvSpPr>
            <a:spLocks noChangeArrowheads="1"/>
          </p:cNvSpPr>
          <p:nvPr/>
        </p:nvSpPr>
        <p:spPr bwMode="auto">
          <a:xfrm>
            <a:off x="3221038" y="725488"/>
            <a:ext cx="163512" cy="158750"/>
          </a:xfrm>
          <a:prstGeom prst="ellipse">
            <a:avLst/>
          </a:prstGeom>
          <a:gradFill rotWithShape="1">
            <a:gsLst>
              <a:gs pos="0">
                <a:srgbClr val="00FF00"/>
              </a:gs>
              <a:gs pos="100000">
                <a:srgbClr val="009900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1286" name="Oval 22"/>
          <p:cNvSpPr>
            <a:spLocks noChangeArrowheads="1"/>
          </p:cNvSpPr>
          <p:nvPr/>
        </p:nvSpPr>
        <p:spPr bwMode="auto">
          <a:xfrm>
            <a:off x="2613025" y="784225"/>
            <a:ext cx="163513" cy="158750"/>
          </a:xfrm>
          <a:prstGeom prst="ellipse">
            <a:avLst/>
          </a:prstGeom>
          <a:gradFill rotWithShape="1">
            <a:gsLst>
              <a:gs pos="0">
                <a:srgbClr val="00FF00"/>
              </a:gs>
              <a:gs pos="100000">
                <a:srgbClr val="009900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1287" name="Oval 23"/>
          <p:cNvSpPr>
            <a:spLocks noChangeArrowheads="1"/>
          </p:cNvSpPr>
          <p:nvPr/>
        </p:nvSpPr>
        <p:spPr bwMode="auto">
          <a:xfrm>
            <a:off x="3086100" y="904875"/>
            <a:ext cx="163513" cy="158750"/>
          </a:xfrm>
          <a:prstGeom prst="ellipse">
            <a:avLst/>
          </a:prstGeom>
          <a:gradFill rotWithShape="1">
            <a:gsLst>
              <a:gs pos="0">
                <a:srgbClr val="00FF00"/>
              </a:gs>
              <a:gs pos="100000">
                <a:srgbClr val="009900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1288" name="Oval 24"/>
          <p:cNvSpPr>
            <a:spLocks noChangeArrowheads="1"/>
          </p:cNvSpPr>
          <p:nvPr/>
        </p:nvSpPr>
        <p:spPr bwMode="auto">
          <a:xfrm>
            <a:off x="3086100" y="544513"/>
            <a:ext cx="163513" cy="160337"/>
          </a:xfrm>
          <a:prstGeom prst="ellipse">
            <a:avLst/>
          </a:prstGeom>
          <a:gradFill rotWithShape="1">
            <a:gsLst>
              <a:gs pos="0">
                <a:srgbClr val="00FF00"/>
              </a:gs>
              <a:gs pos="100000">
                <a:srgbClr val="009900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1289" name="Text Box 25"/>
          <p:cNvSpPr txBox="1">
            <a:spLocks noChangeArrowheads="1"/>
          </p:cNvSpPr>
          <p:nvPr/>
        </p:nvSpPr>
        <p:spPr bwMode="auto">
          <a:xfrm>
            <a:off x="2546350" y="93663"/>
            <a:ext cx="976313" cy="304800"/>
          </a:xfrm>
          <a:prstGeom prst="rect">
            <a:avLst/>
          </a:prstGeom>
          <a:solidFill>
            <a:srgbClr val="00FF00">
              <a:alpha val="5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lIns="54000" rIns="54000"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400" b="1" dirty="0">
                <a:latin typeface="Times New Roman" pitchFamily="18" charset="0"/>
                <a:cs typeface="Times New Roman" pitchFamily="18" charset="0"/>
              </a:rPr>
              <a:t>Allergène</a:t>
            </a:r>
          </a:p>
        </p:txBody>
      </p:sp>
      <p:sp>
        <p:nvSpPr>
          <p:cNvPr id="11290" name="Oval 26"/>
          <p:cNvSpPr>
            <a:spLocks noChangeArrowheads="1"/>
          </p:cNvSpPr>
          <p:nvPr/>
        </p:nvSpPr>
        <p:spPr bwMode="auto">
          <a:xfrm>
            <a:off x="2906713" y="725488"/>
            <a:ext cx="163512" cy="158750"/>
          </a:xfrm>
          <a:prstGeom prst="ellipse">
            <a:avLst/>
          </a:prstGeom>
          <a:gradFill rotWithShape="1">
            <a:gsLst>
              <a:gs pos="0">
                <a:srgbClr val="00FF00"/>
              </a:gs>
              <a:gs pos="100000">
                <a:srgbClr val="009900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1291" name="Oval 27"/>
          <p:cNvSpPr>
            <a:spLocks noChangeArrowheads="1"/>
          </p:cNvSpPr>
          <p:nvPr/>
        </p:nvSpPr>
        <p:spPr bwMode="auto">
          <a:xfrm>
            <a:off x="2835275" y="989013"/>
            <a:ext cx="163513" cy="158750"/>
          </a:xfrm>
          <a:prstGeom prst="ellipse">
            <a:avLst/>
          </a:prstGeom>
          <a:gradFill rotWithShape="1">
            <a:gsLst>
              <a:gs pos="0">
                <a:srgbClr val="00FF00"/>
              </a:gs>
              <a:gs pos="100000">
                <a:srgbClr val="009900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1292" name="AutoShape 28"/>
          <p:cNvSpPr>
            <a:spLocks noChangeArrowheads="1"/>
          </p:cNvSpPr>
          <p:nvPr/>
        </p:nvSpPr>
        <p:spPr bwMode="auto">
          <a:xfrm>
            <a:off x="2097088" y="1449388"/>
            <a:ext cx="360362" cy="674687"/>
          </a:xfrm>
          <a:prstGeom prst="downArrow">
            <a:avLst>
              <a:gd name="adj1" fmla="val 50000"/>
              <a:gd name="adj2" fmla="val 4680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1298" name="Oval 34"/>
          <p:cNvSpPr>
            <a:spLocks noChangeArrowheads="1"/>
          </p:cNvSpPr>
          <p:nvPr/>
        </p:nvSpPr>
        <p:spPr bwMode="auto">
          <a:xfrm>
            <a:off x="1152525" y="2798763"/>
            <a:ext cx="90488" cy="90487"/>
          </a:xfrm>
          <a:prstGeom prst="ellipse">
            <a:avLst/>
          </a:prstGeom>
          <a:solidFill>
            <a:srgbClr val="FF6600"/>
          </a:solidFill>
          <a:ln w="9525">
            <a:noFill/>
            <a:round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1299" name="Oval 35"/>
          <p:cNvSpPr>
            <a:spLocks noChangeArrowheads="1"/>
          </p:cNvSpPr>
          <p:nvPr/>
        </p:nvSpPr>
        <p:spPr bwMode="auto">
          <a:xfrm>
            <a:off x="792163" y="3384550"/>
            <a:ext cx="90487" cy="90488"/>
          </a:xfrm>
          <a:prstGeom prst="ellipse">
            <a:avLst/>
          </a:prstGeom>
          <a:solidFill>
            <a:srgbClr val="FF6600"/>
          </a:solidFill>
          <a:ln w="9525">
            <a:noFill/>
            <a:round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1300" name="Oval 36"/>
          <p:cNvSpPr>
            <a:spLocks noChangeArrowheads="1"/>
          </p:cNvSpPr>
          <p:nvPr/>
        </p:nvSpPr>
        <p:spPr bwMode="auto">
          <a:xfrm>
            <a:off x="882650" y="3203575"/>
            <a:ext cx="90488" cy="90488"/>
          </a:xfrm>
          <a:prstGeom prst="ellipse">
            <a:avLst/>
          </a:prstGeom>
          <a:solidFill>
            <a:srgbClr val="FF6600"/>
          </a:solidFill>
          <a:ln w="9525">
            <a:noFill/>
            <a:round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1301" name="Oval 37"/>
          <p:cNvSpPr>
            <a:spLocks noChangeArrowheads="1"/>
          </p:cNvSpPr>
          <p:nvPr/>
        </p:nvSpPr>
        <p:spPr bwMode="auto">
          <a:xfrm>
            <a:off x="1333500" y="2619375"/>
            <a:ext cx="90488" cy="90488"/>
          </a:xfrm>
          <a:prstGeom prst="ellipse">
            <a:avLst/>
          </a:prstGeom>
          <a:solidFill>
            <a:srgbClr val="FF6600"/>
          </a:solidFill>
          <a:ln w="9525">
            <a:noFill/>
            <a:round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1302" name="Oval 38"/>
          <p:cNvSpPr>
            <a:spLocks noChangeArrowheads="1"/>
          </p:cNvSpPr>
          <p:nvPr/>
        </p:nvSpPr>
        <p:spPr bwMode="auto">
          <a:xfrm>
            <a:off x="1333500" y="2843213"/>
            <a:ext cx="90488" cy="90487"/>
          </a:xfrm>
          <a:prstGeom prst="ellipse">
            <a:avLst/>
          </a:prstGeom>
          <a:solidFill>
            <a:srgbClr val="FF6600"/>
          </a:solidFill>
          <a:ln w="9525">
            <a:noFill/>
            <a:round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1303" name="Oval 39"/>
          <p:cNvSpPr>
            <a:spLocks noChangeArrowheads="1"/>
          </p:cNvSpPr>
          <p:nvPr/>
        </p:nvSpPr>
        <p:spPr bwMode="auto">
          <a:xfrm>
            <a:off x="1017588" y="3114675"/>
            <a:ext cx="90487" cy="90488"/>
          </a:xfrm>
          <a:prstGeom prst="ellipse">
            <a:avLst/>
          </a:prstGeom>
          <a:solidFill>
            <a:srgbClr val="FF6600"/>
          </a:solidFill>
          <a:ln w="9525">
            <a:noFill/>
            <a:round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1304" name="Oval 40"/>
          <p:cNvSpPr>
            <a:spLocks noChangeArrowheads="1"/>
          </p:cNvSpPr>
          <p:nvPr/>
        </p:nvSpPr>
        <p:spPr bwMode="auto">
          <a:xfrm>
            <a:off x="1152525" y="3024188"/>
            <a:ext cx="90488" cy="90487"/>
          </a:xfrm>
          <a:prstGeom prst="ellipse">
            <a:avLst/>
          </a:prstGeom>
          <a:solidFill>
            <a:srgbClr val="FF6600"/>
          </a:solidFill>
          <a:ln w="9525">
            <a:noFill/>
            <a:round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1305" name="Oval 41"/>
          <p:cNvSpPr>
            <a:spLocks noChangeArrowheads="1"/>
          </p:cNvSpPr>
          <p:nvPr/>
        </p:nvSpPr>
        <p:spPr bwMode="auto">
          <a:xfrm>
            <a:off x="1377950" y="3068638"/>
            <a:ext cx="90488" cy="90487"/>
          </a:xfrm>
          <a:prstGeom prst="ellipse">
            <a:avLst/>
          </a:prstGeom>
          <a:solidFill>
            <a:srgbClr val="FF6600"/>
          </a:solidFill>
          <a:ln w="9525">
            <a:noFill/>
            <a:round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1307" name="Oval 43"/>
          <p:cNvSpPr>
            <a:spLocks noChangeArrowheads="1"/>
          </p:cNvSpPr>
          <p:nvPr/>
        </p:nvSpPr>
        <p:spPr bwMode="auto">
          <a:xfrm>
            <a:off x="973138" y="2979738"/>
            <a:ext cx="90487" cy="90487"/>
          </a:xfrm>
          <a:prstGeom prst="ellipse">
            <a:avLst/>
          </a:prstGeom>
          <a:solidFill>
            <a:srgbClr val="FF6600"/>
          </a:solidFill>
          <a:ln w="9525">
            <a:noFill/>
            <a:round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1314" name="Text Box 50"/>
          <p:cNvSpPr txBox="1">
            <a:spLocks noChangeArrowheads="1"/>
          </p:cNvSpPr>
          <p:nvPr/>
        </p:nvSpPr>
        <p:spPr bwMode="auto">
          <a:xfrm>
            <a:off x="2771775" y="1989138"/>
            <a:ext cx="765175" cy="523220"/>
          </a:xfrm>
          <a:prstGeom prst="rect">
            <a:avLst/>
          </a:prstGeom>
          <a:solidFill>
            <a:srgbClr val="800080">
              <a:alpha val="3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lIns="18000" rIns="18000"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400">
                <a:latin typeface="Times New Roman" pitchFamily="18" charset="0"/>
                <a:cs typeface="Times New Roman" pitchFamily="18" charset="0"/>
              </a:rPr>
              <a:t>CD63 ou CD203c</a:t>
            </a:r>
          </a:p>
        </p:txBody>
      </p:sp>
      <p:sp>
        <p:nvSpPr>
          <p:cNvPr id="11312" name="AutoShape 48"/>
          <p:cNvSpPr>
            <a:spLocks noChangeArrowheads="1"/>
          </p:cNvSpPr>
          <p:nvPr/>
        </p:nvSpPr>
        <p:spPr bwMode="auto">
          <a:xfrm rot="94942229">
            <a:off x="1644650" y="2254250"/>
            <a:ext cx="179388" cy="134938"/>
          </a:xfrm>
          <a:prstGeom prst="flowChartDocument">
            <a:avLst/>
          </a:prstGeom>
          <a:gradFill rotWithShape="1">
            <a:gsLst>
              <a:gs pos="0">
                <a:srgbClr val="CC00FF"/>
              </a:gs>
              <a:gs pos="100000">
                <a:srgbClr val="660066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1313" name="AutoShape 49"/>
          <p:cNvSpPr>
            <a:spLocks noChangeArrowheads="1"/>
          </p:cNvSpPr>
          <p:nvPr/>
        </p:nvSpPr>
        <p:spPr bwMode="auto">
          <a:xfrm rot="10550602">
            <a:off x="1962150" y="2122488"/>
            <a:ext cx="179388" cy="134937"/>
          </a:xfrm>
          <a:prstGeom prst="flowChartDocument">
            <a:avLst/>
          </a:prstGeom>
          <a:gradFill rotWithShape="1">
            <a:gsLst>
              <a:gs pos="0">
                <a:srgbClr val="CC00FF"/>
              </a:gs>
              <a:gs pos="100000">
                <a:srgbClr val="660066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1309" name="AutoShape 45"/>
          <p:cNvSpPr>
            <a:spLocks noChangeArrowheads="1"/>
          </p:cNvSpPr>
          <p:nvPr/>
        </p:nvSpPr>
        <p:spPr bwMode="auto">
          <a:xfrm rot="79389902">
            <a:off x="2541588" y="2444750"/>
            <a:ext cx="179388" cy="134937"/>
          </a:xfrm>
          <a:prstGeom prst="flowChartDocument">
            <a:avLst/>
          </a:prstGeom>
          <a:gradFill rotWithShape="1">
            <a:gsLst>
              <a:gs pos="0">
                <a:srgbClr val="CC00FF"/>
              </a:gs>
              <a:gs pos="100000">
                <a:srgbClr val="660066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1293" name="Oval 29"/>
          <p:cNvSpPr>
            <a:spLocks noChangeArrowheads="1"/>
          </p:cNvSpPr>
          <p:nvPr/>
        </p:nvSpPr>
        <p:spPr bwMode="auto">
          <a:xfrm>
            <a:off x="1573213" y="2243138"/>
            <a:ext cx="1065212" cy="1057275"/>
          </a:xfrm>
          <a:prstGeom prst="ellipse">
            <a:avLst/>
          </a:prstGeom>
          <a:gradFill rotWithShape="1">
            <a:gsLst>
              <a:gs pos="0">
                <a:srgbClr val="CC9900"/>
              </a:gs>
              <a:gs pos="100000">
                <a:srgbClr val="663300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1294" name="Oval 30"/>
          <p:cNvSpPr>
            <a:spLocks noChangeArrowheads="1"/>
          </p:cNvSpPr>
          <p:nvPr/>
        </p:nvSpPr>
        <p:spPr bwMode="auto">
          <a:xfrm>
            <a:off x="1771650" y="2744788"/>
            <a:ext cx="655638" cy="488950"/>
          </a:xfrm>
          <a:prstGeom prst="ellipse">
            <a:avLst/>
          </a:prstGeom>
          <a:gradFill rotWithShape="1">
            <a:gsLst>
              <a:gs pos="0">
                <a:srgbClr val="CC9900">
                  <a:alpha val="50000"/>
                </a:srgbClr>
              </a:gs>
              <a:gs pos="100000">
                <a:srgbClr val="663300">
                  <a:alpha val="50000"/>
                </a:srgb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1295" name="WordArt 31"/>
          <p:cNvSpPr>
            <a:spLocks noChangeArrowheads="1" noChangeShapeType="1" noTextEdit="1"/>
          </p:cNvSpPr>
          <p:nvPr/>
        </p:nvSpPr>
        <p:spPr bwMode="auto">
          <a:xfrm rot="12462588">
            <a:off x="1662113" y="3187700"/>
            <a:ext cx="230187" cy="331788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r-FR" sz="3600" kern="1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chemeClr val="accent2"/>
                    </a:gs>
                    <a:gs pos="50000">
                      <a:srgbClr val="3366FF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atin typeface="Arial Black"/>
              </a:rPr>
              <a:t>Y</a:t>
            </a:r>
          </a:p>
        </p:txBody>
      </p:sp>
      <p:sp>
        <p:nvSpPr>
          <p:cNvPr id="11296" name="WordArt 32"/>
          <p:cNvSpPr>
            <a:spLocks noChangeArrowheads="1" noChangeShapeType="1" noTextEdit="1"/>
          </p:cNvSpPr>
          <p:nvPr/>
        </p:nvSpPr>
        <p:spPr bwMode="auto">
          <a:xfrm rot="10648939">
            <a:off x="1995488" y="3275013"/>
            <a:ext cx="228600" cy="33337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r-FR" sz="3600" kern="1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chemeClr val="accent2"/>
                    </a:gs>
                    <a:gs pos="50000">
                      <a:srgbClr val="3366FF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atin typeface="Arial Black"/>
              </a:rPr>
              <a:t>Y</a:t>
            </a:r>
          </a:p>
        </p:txBody>
      </p:sp>
      <p:sp>
        <p:nvSpPr>
          <p:cNvPr id="11297" name="WordArt 33"/>
          <p:cNvSpPr>
            <a:spLocks noChangeArrowheads="1" noChangeShapeType="1" noTextEdit="1"/>
          </p:cNvSpPr>
          <p:nvPr/>
        </p:nvSpPr>
        <p:spPr bwMode="auto">
          <a:xfrm rot="9275839">
            <a:off x="2317750" y="3178175"/>
            <a:ext cx="228600" cy="331788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r-FR" sz="3600" kern="1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chemeClr val="accent2"/>
                    </a:gs>
                    <a:gs pos="50000">
                      <a:srgbClr val="3366FF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atin typeface="Arial Black"/>
              </a:rPr>
              <a:t>Y</a:t>
            </a:r>
          </a:p>
        </p:txBody>
      </p:sp>
      <p:sp>
        <p:nvSpPr>
          <p:cNvPr id="11306" name="Oval 42"/>
          <p:cNvSpPr>
            <a:spLocks noChangeArrowheads="1"/>
          </p:cNvSpPr>
          <p:nvPr/>
        </p:nvSpPr>
        <p:spPr bwMode="auto">
          <a:xfrm>
            <a:off x="1873250" y="2527300"/>
            <a:ext cx="90488" cy="90488"/>
          </a:xfrm>
          <a:prstGeom prst="ellipse">
            <a:avLst/>
          </a:prstGeom>
          <a:solidFill>
            <a:srgbClr val="FF6600"/>
          </a:solidFill>
          <a:ln w="9525">
            <a:noFill/>
            <a:round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1316" name="Oval 52"/>
          <p:cNvSpPr>
            <a:spLocks noChangeArrowheads="1"/>
          </p:cNvSpPr>
          <p:nvPr/>
        </p:nvSpPr>
        <p:spPr bwMode="auto">
          <a:xfrm>
            <a:off x="2233613" y="3473450"/>
            <a:ext cx="163512" cy="158750"/>
          </a:xfrm>
          <a:prstGeom prst="ellipse">
            <a:avLst/>
          </a:prstGeom>
          <a:gradFill rotWithShape="1">
            <a:gsLst>
              <a:gs pos="0">
                <a:srgbClr val="00FF00"/>
              </a:gs>
              <a:gs pos="100000">
                <a:srgbClr val="009900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1317" name="Oval 53"/>
          <p:cNvSpPr>
            <a:spLocks noChangeArrowheads="1"/>
          </p:cNvSpPr>
          <p:nvPr/>
        </p:nvSpPr>
        <p:spPr bwMode="auto">
          <a:xfrm>
            <a:off x="1830388" y="3502025"/>
            <a:ext cx="163512" cy="158750"/>
          </a:xfrm>
          <a:prstGeom prst="ellipse">
            <a:avLst/>
          </a:prstGeom>
          <a:gradFill rotWithShape="1">
            <a:gsLst>
              <a:gs pos="0">
                <a:srgbClr val="00FF00"/>
              </a:gs>
              <a:gs pos="100000">
                <a:srgbClr val="009900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1318" name="Text Box 54"/>
          <p:cNvSpPr txBox="1">
            <a:spLocks noChangeArrowheads="1"/>
          </p:cNvSpPr>
          <p:nvPr/>
        </p:nvSpPr>
        <p:spPr bwMode="auto">
          <a:xfrm>
            <a:off x="1195388" y="4329113"/>
            <a:ext cx="1890712" cy="915987"/>
          </a:xfrm>
          <a:prstGeom prst="rect">
            <a:avLst/>
          </a:prstGeom>
          <a:solidFill>
            <a:srgbClr val="FF00FF">
              <a:alpha val="3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>
                <a:latin typeface="Times New Roman" pitchFamily="18" charset="0"/>
                <a:cs typeface="Times New Roman" pitchFamily="18" charset="0"/>
              </a:rPr>
              <a:t>Test de libération d’histamine ou de leucotriène C4 </a:t>
            </a:r>
          </a:p>
        </p:txBody>
      </p:sp>
      <p:sp>
        <p:nvSpPr>
          <p:cNvPr id="11336" name="WordArt 72"/>
          <p:cNvSpPr>
            <a:spLocks noChangeArrowheads="1" noChangeShapeType="1" noTextEdit="1"/>
          </p:cNvSpPr>
          <p:nvPr/>
        </p:nvSpPr>
        <p:spPr bwMode="auto">
          <a:xfrm rot="8508513">
            <a:off x="6030043" y="1213153"/>
            <a:ext cx="228600" cy="3317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r-FR" sz="3600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CC9900"/>
                    </a:gs>
                  </a:gsLst>
                  <a:lin ang="2700000" scaled="1"/>
                </a:gradFill>
                <a:latin typeface="Arial Black"/>
              </a:rPr>
              <a:t>Y</a:t>
            </a:r>
          </a:p>
        </p:txBody>
      </p:sp>
      <p:grpSp>
        <p:nvGrpSpPr>
          <p:cNvPr id="11361" name="Group 97"/>
          <p:cNvGrpSpPr>
            <a:grpSpLocks/>
          </p:cNvGrpSpPr>
          <p:nvPr/>
        </p:nvGrpSpPr>
        <p:grpSpPr bwMode="auto">
          <a:xfrm>
            <a:off x="6134100" y="1358900"/>
            <a:ext cx="1190625" cy="1538288"/>
            <a:chOff x="4071" y="1432"/>
            <a:chExt cx="750" cy="969"/>
          </a:xfrm>
        </p:grpSpPr>
        <p:sp>
          <p:nvSpPr>
            <p:cNvPr id="11348" name="AutoShape 84"/>
            <p:cNvSpPr>
              <a:spLocks noChangeArrowheads="1"/>
            </p:cNvSpPr>
            <p:nvPr/>
          </p:nvSpPr>
          <p:spPr bwMode="auto">
            <a:xfrm rot="81396636">
              <a:off x="4722" y="1840"/>
              <a:ext cx="113" cy="85"/>
            </a:xfrm>
            <a:prstGeom prst="flowChartDocument">
              <a:avLst/>
            </a:prstGeom>
            <a:gradFill rotWithShape="1">
              <a:gsLst>
                <a:gs pos="0">
                  <a:srgbClr val="CC00FF"/>
                </a:gs>
                <a:gs pos="100000">
                  <a:srgbClr val="660066"/>
                </a:gs>
              </a:gsLst>
              <a:path path="rect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1349" name="AutoShape 85"/>
            <p:cNvSpPr>
              <a:spLocks noChangeArrowheads="1"/>
            </p:cNvSpPr>
            <p:nvPr/>
          </p:nvSpPr>
          <p:spPr bwMode="auto">
            <a:xfrm rot="99528435">
              <a:off x="4543" y="1489"/>
              <a:ext cx="113" cy="85"/>
            </a:xfrm>
            <a:prstGeom prst="flowChartDocument">
              <a:avLst/>
            </a:prstGeom>
            <a:gradFill rotWithShape="1">
              <a:gsLst>
                <a:gs pos="0">
                  <a:srgbClr val="CC00FF"/>
                </a:gs>
                <a:gs pos="100000">
                  <a:srgbClr val="660066"/>
                </a:gs>
              </a:gsLst>
              <a:path path="rect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1350" name="AutoShape 86"/>
            <p:cNvSpPr>
              <a:spLocks noChangeArrowheads="1"/>
            </p:cNvSpPr>
            <p:nvPr/>
          </p:nvSpPr>
          <p:spPr bwMode="auto">
            <a:xfrm rot="94942229">
              <a:off x="4116" y="1515"/>
              <a:ext cx="113" cy="85"/>
            </a:xfrm>
            <a:prstGeom prst="flowChartDocument">
              <a:avLst/>
            </a:prstGeom>
            <a:gradFill rotWithShape="1">
              <a:gsLst>
                <a:gs pos="0">
                  <a:srgbClr val="CC00FF"/>
                </a:gs>
                <a:gs pos="100000">
                  <a:srgbClr val="660066"/>
                </a:gs>
              </a:gsLst>
              <a:path path="rect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1351" name="AutoShape 87"/>
            <p:cNvSpPr>
              <a:spLocks noChangeArrowheads="1"/>
            </p:cNvSpPr>
            <p:nvPr/>
          </p:nvSpPr>
          <p:spPr bwMode="auto">
            <a:xfrm rot="10550602">
              <a:off x="4316" y="1432"/>
              <a:ext cx="113" cy="85"/>
            </a:xfrm>
            <a:prstGeom prst="flowChartDocument">
              <a:avLst/>
            </a:prstGeom>
            <a:gradFill rotWithShape="1">
              <a:gsLst>
                <a:gs pos="0">
                  <a:srgbClr val="CC00FF"/>
                </a:gs>
                <a:gs pos="100000">
                  <a:srgbClr val="660066"/>
                </a:gs>
              </a:gsLst>
              <a:path path="rect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1352" name="AutoShape 88"/>
            <p:cNvSpPr>
              <a:spLocks noChangeArrowheads="1"/>
            </p:cNvSpPr>
            <p:nvPr/>
          </p:nvSpPr>
          <p:spPr bwMode="auto">
            <a:xfrm rot="79389902">
              <a:off x="4681" y="1635"/>
              <a:ext cx="113" cy="85"/>
            </a:xfrm>
            <a:prstGeom prst="flowChartDocument">
              <a:avLst/>
            </a:prstGeom>
            <a:gradFill rotWithShape="1">
              <a:gsLst>
                <a:gs pos="0">
                  <a:srgbClr val="CC00FF"/>
                </a:gs>
                <a:gs pos="100000">
                  <a:srgbClr val="660066"/>
                </a:gs>
              </a:gsLst>
              <a:path path="rect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1353" name="Oval 89"/>
            <p:cNvSpPr>
              <a:spLocks noChangeArrowheads="1"/>
            </p:cNvSpPr>
            <p:nvPr/>
          </p:nvSpPr>
          <p:spPr bwMode="auto">
            <a:xfrm>
              <a:off x="4071" y="1508"/>
              <a:ext cx="671" cy="666"/>
            </a:xfrm>
            <a:prstGeom prst="ellipse">
              <a:avLst/>
            </a:prstGeom>
            <a:gradFill rotWithShape="1">
              <a:gsLst>
                <a:gs pos="0">
                  <a:srgbClr val="CC9900"/>
                </a:gs>
                <a:gs pos="100000">
                  <a:srgbClr val="663300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1354" name="Oval 90"/>
            <p:cNvSpPr>
              <a:spLocks noChangeArrowheads="1"/>
            </p:cNvSpPr>
            <p:nvPr/>
          </p:nvSpPr>
          <p:spPr bwMode="auto">
            <a:xfrm>
              <a:off x="4196" y="1824"/>
              <a:ext cx="413" cy="308"/>
            </a:xfrm>
            <a:prstGeom prst="ellipse">
              <a:avLst/>
            </a:prstGeom>
            <a:gradFill rotWithShape="1">
              <a:gsLst>
                <a:gs pos="0">
                  <a:srgbClr val="CC9900">
                    <a:alpha val="50000"/>
                  </a:srgbClr>
                </a:gs>
                <a:gs pos="100000">
                  <a:srgbClr val="663300">
                    <a:alpha val="5000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1355" name="WordArt 91"/>
            <p:cNvSpPr>
              <a:spLocks noChangeArrowheads="1" noChangeShapeType="1" noTextEdit="1"/>
            </p:cNvSpPr>
            <p:nvPr/>
          </p:nvSpPr>
          <p:spPr bwMode="auto">
            <a:xfrm rot="12462588">
              <a:off x="4127" y="2103"/>
              <a:ext cx="145" cy="209"/>
            </a:xfrm>
            <a:prstGeom prst="rect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fr-FR" sz="3600" kern="10" dirty="0">
                  <a:ln w="12700">
                    <a:solidFill>
                      <a:srgbClr val="3333CC"/>
                    </a:solidFill>
                    <a:round/>
                    <a:headEnd/>
                    <a:tailEnd/>
                  </a:ln>
                  <a:gradFill rotWithShape="1">
                    <a:gsLst>
                      <a:gs pos="0">
                        <a:schemeClr val="accent2"/>
                      </a:gs>
                      <a:gs pos="50000">
                        <a:srgbClr val="3366FF"/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  <a:latin typeface="Arial Black"/>
                </a:rPr>
                <a:t>Y</a:t>
              </a:r>
            </a:p>
          </p:txBody>
        </p:sp>
        <p:sp>
          <p:nvSpPr>
            <p:cNvPr id="11356" name="WordArt 92"/>
            <p:cNvSpPr>
              <a:spLocks noChangeArrowheads="1" noChangeShapeType="1" noTextEdit="1"/>
            </p:cNvSpPr>
            <p:nvPr/>
          </p:nvSpPr>
          <p:spPr bwMode="auto">
            <a:xfrm rot="10648939">
              <a:off x="4337" y="2158"/>
              <a:ext cx="144" cy="210"/>
            </a:xfrm>
            <a:prstGeom prst="rect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fr-FR" sz="3600" kern="10" dirty="0">
                  <a:ln w="12700">
                    <a:solidFill>
                      <a:srgbClr val="3333CC"/>
                    </a:solidFill>
                    <a:round/>
                    <a:headEnd/>
                    <a:tailEnd/>
                  </a:ln>
                  <a:gradFill rotWithShape="1">
                    <a:gsLst>
                      <a:gs pos="0">
                        <a:schemeClr val="accent2"/>
                      </a:gs>
                      <a:gs pos="50000">
                        <a:srgbClr val="3366FF"/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  <a:latin typeface="Arial Black"/>
                </a:rPr>
                <a:t>Y</a:t>
              </a:r>
            </a:p>
          </p:txBody>
        </p:sp>
        <p:sp>
          <p:nvSpPr>
            <p:cNvPr id="11357" name="WordArt 93"/>
            <p:cNvSpPr>
              <a:spLocks noChangeArrowheads="1" noChangeShapeType="1" noTextEdit="1"/>
            </p:cNvSpPr>
            <p:nvPr/>
          </p:nvSpPr>
          <p:spPr bwMode="auto">
            <a:xfrm rot="9275839">
              <a:off x="4540" y="2097"/>
              <a:ext cx="144" cy="209"/>
            </a:xfrm>
            <a:prstGeom prst="rect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fr-FR" sz="3600" kern="10" dirty="0">
                  <a:ln w="12700">
                    <a:solidFill>
                      <a:srgbClr val="3333CC"/>
                    </a:solidFill>
                    <a:round/>
                    <a:headEnd/>
                    <a:tailEnd/>
                  </a:ln>
                  <a:gradFill rotWithShape="1">
                    <a:gsLst>
                      <a:gs pos="0">
                        <a:schemeClr val="accent2"/>
                      </a:gs>
                      <a:gs pos="50000">
                        <a:srgbClr val="3366FF"/>
                      </a:gs>
                      <a:gs pos="100000">
                        <a:schemeClr val="accent2"/>
                      </a:gs>
                    </a:gsLst>
                    <a:lin ang="5400000" scaled="1"/>
                  </a:gradFill>
                  <a:latin typeface="Arial Black"/>
                </a:rPr>
                <a:t>Y</a:t>
              </a:r>
            </a:p>
          </p:txBody>
        </p:sp>
        <p:sp>
          <p:nvSpPr>
            <p:cNvPr id="11358" name="Oval 94"/>
            <p:cNvSpPr>
              <a:spLocks noChangeArrowheads="1"/>
            </p:cNvSpPr>
            <p:nvPr/>
          </p:nvSpPr>
          <p:spPr bwMode="auto">
            <a:xfrm>
              <a:off x="4260" y="1687"/>
              <a:ext cx="57" cy="57"/>
            </a:xfrm>
            <a:prstGeom prst="ellipse">
              <a:avLst/>
            </a:prstGeom>
            <a:solidFill>
              <a:srgbClr val="FF6600"/>
            </a:solidFill>
            <a:ln w="9525">
              <a:noFill/>
              <a:round/>
              <a:headEnd/>
              <a:tailEnd/>
            </a:ln>
            <a:effectLst>
              <a:outerShdw blurRad="44450" dist="63500" dir="27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1359" name="Oval 95"/>
            <p:cNvSpPr>
              <a:spLocks noChangeArrowheads="1"/>
            </p:cNvSpPr>
            <p:nvPr/>
          </p:nvSpPr>
          <p:spPr bwMode="auto">
            <a:xfrm>
              <a:off x="4487" y="2283"/>
              <a:ext cx="103" cy="100"/>
            </a:xfrm>
            <a:prstGeom prst="ellipse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9900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>
              <a:outerShdw blurRad="44450" dist="63500" dir="27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1360" name="Oval 96"/>
            <p:cNvSpPr>
              <a:spLocks noChangeArrowheads="1"/>
            </p:cNvSpPr>
            <p:nvPr/>
          </p:nvSpPr>
          <p:spPr bwMode="auto">
            <a:xfrm>
              <a:off x="4233" y="2301"/>
              <a:ext cx="103" cy="100"/>
            </a:xfrm>
            <a:prstGeom prst="ellipse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9900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>
              <a:outerShdw blurRad="44450" dist="63500" dir="27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11363" name="WordArt 99"/>
          <p:cNvSpPr>
            <a:spLocks noChangeArrowheads="1" noChangeShapeType="1" noTextEdit="1"/>
          </p:cNvSpPr>
          <p:nvPr/>
        </p:nvSpPr>
        <p:spPr bwMode="auto">
          <a:xfrm rot="10160075">
            <a:off x="6448789" y="1044500"/>
            <a:ext cx="228600" cy="3317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r-FR" sz="3600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CC9900"/>
                    </a:gs>
                  </a:gsLst>
                  <a:lin ang="2700000" scaled="1"/>
                </a:gradFill>
                <a:latin typeface="Arial Black"/>
              </a:rPr>
              <a:t>Y</a:t>
            </a:r>
          </a:p>
        </p:txBody>
      </p:sp>
      <p:sp>
        <p:nvSpPr>
          <p:cNvPr id="11366" name="WordArt 102"/>
          <p:cNvSpPr>
            <a:spLocks noChangeArrowheads="1" noChangeShapeType="1" noTextEdit="1"/>
          </p:cNvSpPr>
          <p:nvPr/>
        </p:nvSpPr>
        <p:spPr bwMode="auto">
          <a:xfrm rot="12772744">
            <a:off x="6977511" y="1160235"/>
            <a:ext cx="228600" cy="3317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r-FR" sz="3600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CC9900"/>
                    </a:gs>
                  </a:gsLst>
                  <a:lin ang="2700000" scaled="1"/>
                </a:gradFill>
                <a:latin typeface="Arial Black"/>
              </a:rPr>
              <a:t>Y</a:t>
            </a:r>
          </a:p>
        </p:txBody>
      </p:sp>
      <p:sp>
        <p:nvSpPr>
          <p:cNvPr id="11369" name="WordArt 105"/>
          <p:cNvSpPr>
            <a:spLocks noChangeArrowheads="1" noChangeShapeType="1" noTextEdit="1"/>
          </p:cNvSpPr>
          <p:nvPr/>
        </p:nvSpPr>
        <p:spPr bwMode="auto">
          <a:xfrm rot="13368025">
            <a:off x="7236334" y="1435800"/>
            <a:ext cx="228600" cy="3317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r-FR" sz="3600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CC9900"/>
                    </a:gs>
                  </a:gsLst>
                  <a:lin ang="2700000" scaled="1"/>
                </a:gradFill>
                <a:latin typeface="Arial Black"/>
              </a:rPr>
              <a:t>Y</a:t>
            </a:r>
          </a:p>
        </p:txBody>
      </p:sp>
      <p:grpSp>
        <p:nvGrpSpPr>
          <p:cNvPr id="11371" name="Group 107"/>
          <p:cNvGrpSpPr>
            <a:grpSpLocks/>
          </p:cNvGrpSpPr>
          <p:nvPr/>
        </p:nvGrpSpPr>
        <p:grpSpPr bwMode="auto">
          <a:xfrm rot="5936369">
            <a:off x="7377907" y="1712119"/>
            <a:ext cx="363537" cy="511175"/>
            <a:chOff x="2710" y="2472"/>
            <a:chExt cx="229" cy="322"/>
          </a:xfrm>
        </p:grpSpPr>
        <p:sp>
          <p:nvSpPr>
            <p:cNvPr id="11372" name="WordArt 108"/>
            <p:cNvSpPr>
              <a:spLocks noChangeArrowheads="1" noChangeShapeType="1" noTextEdit="1"/>
            </p:cNvSpPr>
            <p:nvPr/>
          </p:nvSpPr>
          <p:spPr bwMode="auto">
            <a:xfrm rot="9275839">
              <a:off x="2795" y="2585"/>
              <a:ext cx="144" cy="209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fr-FR" sz="3600" kern="10" dirty="0">
                  <a:ln w="12700">
                    <a:solidFill>
                      <a:srgbClr val="3333CC"/>
                    </a:solidFill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FFFF00"/>
                      </a:gs>
                      <a:gs pos="100000">
                        <a:srgbClr val="CC9900"/>
                      </a:gs>
                    </a:gsLst>
                    <a:lin ang="2700000" scaled="1"/>
                  </a:gradFill>
                  <a:latin typeface="Arial Black"/>
                </a:rPr>
                <a:t>Y</a:t>
              </a:r>
            </a:p>
          </p:txBody>
        </p:sp>
        <p:sp>
          <p:nvSpPr>
            <p:cNvPr id="11373" name="AutoShape 109"/>
            <p:cNvSpPr>
              <a:spLocks noChangeArrowheads="1"/>
            </p:cNvSpPr>
            <p:nvPr/>
          </p:nvSpPr>
          <p:spPr bwMode="auto">
            <a:xfrm>
              <a:off x="2710" y="2472"/>
              <a:ext cx="198" cy="198"/>
            </a:xfrm>
            <a:prstGeom prst="sun">
              <a:avLst>
                <a:gd name="adj" fmla="val 25000"/>
              </a:avLst>
            </a:prstGeom>
            <a:gradFill flip="none" rotWithShape="1">
              <a:gsLst>
                <a:gs pos="0">
                  <a:srgbClr val="FFFF00"/>
                </a:gs>
                <a:gs pos="0">
                  <a:srgbClr val="FFC000"/>
                </a:gs>
                <a:gs pos="36000">
                  <a:srgbClr val="FF0000"/>
                </a:gs>
              </a:gsLst>
              <a:path path="circle">
                <a:fillToRect l="50000" t="50000" r="50000" b="50000"/>
              </a:path>
              <a:tileRect/>
            </a:gradFill>
            <a:ln w="9525">
              <a:noFill/>
              <a:miter lim="800000"/>
              <a:headEnd/>
              <a:tailEnd/>
            </a:ln>
            <a:effectLst>
              <a:outerShdw blurRad="44450" dist="63500" dir="27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11376" name="AutoShape 112"/>
          <p:cNvSpPr>
            <a:spLocks noChangeArrowheads="1"/>
          </p:cNvSpPr>
          <p:nvPr/>
        </p:nvSpPr>
        <p:spPr bwMode="auto">
          <a:xfrm rot="-1420983">
            <a:off x="4797425" y="466725"/>
            <a:ext cx="944563" cy="1439863"/>
          </a:xfrm>
          <a:prstGeom prst="lightningBolt">
            <a:avLst/>
          </a:prstGeom>
          <a:gradFill rotWithShape="1">
            <a:gsLst>
              <a:gs pos="0">
                <a:srgbClr val="339966">
                  <a:gamma/>
                  <a:shade val="46275"/>
                  <a:invGamma/>
                </a:srgbClr>
              </a:gs>
              <a:gs pos="50000">
                <a:srgbClr val="339966"/>
              </a:gs>
              <a:gs pos="100000">
                <a:srgbClr val="339966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1377" name="AutoShape 113"/>
          <p:cNvSpPr>
            <a:spLocks noChangeArrowheads="1"/>
          </p:cNvSpPr>
          <p:nvPr/>
        </p:nvSpPr>
        <p:spPr bwMode="auto">
          <a:xfrm rot="-1803697">
            <a:off x="7902575" y="1997075"/>
            <a:ext cx="944563" cy="1439863"/>
          </a:xfrm>
          <a:prstGeom prst="lightningBolt">
            <a:avLst/>
          </a:prstGeom>
          <a:gradFill rotWithShape="1">
            <a:gsLst>
              <a:gs pos="0">
                <a:srgbClr val="FF0000">
                  <a:gamma/>
                  <a:shade val="46275"/>
                  <a:invGamma/>
                </a:srgbClr>
              </a:gs>
              <a:gs pos="50000">
                <a:srgbClr val="FF0000"/>
              </a:gs>
              <a:gs pos="100000">
                <a:srgbClr val="FF0000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grpSp>
        <p:nvGrpSpPr>
          <p:cNvPr id="11380" name="Group 116"/>
          <p:cNvGrpSpPr>
            <a:grpSpLocks/>
          </p:cNvGrpSpPr>
          <p:nvPr/>
        </p:nvGrpSpPr>
        <p:grpSpPr bwMode="auto">
          <a:xfrm rot="20832674">
            <a:off x="4392613" y="1493838"/>
            <a:ext cx="363537" cy="511175"/>
            <a:chOff x="2710" y="2472"/>
            <a:chExt cx="229" cy="322"/>
          </a:xfrm>
        </p:grpSpPr>
        <p:sp>
          <p:nvSpPr>
            <p:cNvPr id="11381" name="WordArt 117"/>
            <p:cNvSpPr>
              <a:spLocks noChangeArrowheads="1" noChangeShapeType="1" noTextEdit="1"/>
            </p:cNvSpPr>
            <p:nvPr/>
          </p:nvSpPr>
          <p:spPr bwMode="auto">
            <a:xfrm rot="9275839">
              <a:off x="2795" y="2585"/>
              <a:ext cx="144" cy="209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fr-FR" sz="3600" kern="10">
                  <a:ln w="12700">
                    <a:solidFill>
                      <a:srgbClr val="3333CC"/>
                    </a:solidFill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FFFF00"/>
                      </a:gs>
                      <a:gs pos="100000">
                        <a:srgbClr val="CC9900"/>
                      </a:gs>
                    </a:gsLst>
                    <a:lin ang="2700000" scaled="1"/>
                  </a:gradFill>
                  <a:latin typeface="Arial Black"/>
                </a:rPr>
                <a:t>Y</a:t>
              </a:r>
            </a:p>
          </p:txBody>
        </p:sp>
        <p:sp>
          <p:nvSpPr>
            <p:cNvPr id="11382" name="AutoShape 118"/>
            <p:cNvSpPr>
              <a:spLocks noChangeArrowheads="1"/>
            </p:cNvSpPr>
            <p:nvPr/>
          </p:nvSpPr>
          <p:spPr bwMode="auto">
            <a:xfrm>
              <a:off x="2710" y="2472"/>
              <a:ext cx="198" cy="198"/>
            </a:xfrm>
            <a:prstGeom prst="sun">
              <a:avLst>
                <a:gd name="adj" fmla="val 25000"/>
              </a:avLst>
            </a:prstGeom>
            <a:gradFill rotWithShape="1">
              <a:gsLst>
                <a:gs pos="0">
                  <a:srgbClr val="FF0000"/>
                </a:gs>
                <a:gs pos="100000">
                  <a:srgbClr val="FF0000">
                    <a:gamma/>
                    <a:shade val="46275"/>
                    <a:invGamma/>
                  </a:srgbClr>
                </a:gs>
              </a:gsLst>
              <a:path path="rect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  <a:effectLst>
              <a:outerShdw blurRad="44450" dist="63500" dir="27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endParaRPr lang="fr-FR"/>
            </a:p>
          </p:txBody>
        </p:sp>
      </p:grpSp>
      <p:grpSp>
        <p:nvGrpSpPr>
          <p:cNvPr id="11383" name="Group 119"/>
          <p:cNvGrpSpPr>
            <a:grpSpLocks/>
          </p:cNvGrpSpPr>
          <p:nvPr/>
        </p:nvGrpSpPr>
        <p:grpSpPr bwMode="auto">
          <a:xfrm rot="20832674">
            <a:off x="4616450" y="1854200"/>
            <a:ext cx="363537" cy="511175"/>
            <a:chOff x="2710" y="2472"/>
            <a:chExt cx="229" cy="322"/>
          </a:xfrm>
        </p:grpSpPr>
        <p:sp>
          <p:nvSpPr>
            <p:cNvPr id="11384" name="WordArt 120"/>
            <p:cNvSpPr>
              <a:spLocks noChangeArrowheads="1" noChangeShapeType="1" noTextEdit="1"/>
            </p:cNvSpPr>
            <p:nvPr/>
          </p:nvSpPr>
          <p:spPr bwMode="auto">
            <a:xfrm rot="9275839">
              <a:off x="2795" y="2585"/>
              <a:ext cx="144" cy="209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fr-FR" sz="3600" kern="10">
                  <a:ln w="12700">
                    <a:solidFill>
                      <a:srgbClr val="3333CC"/>
                    </a:solidFill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FFFF00"/>
                      </a:gs>
                      <a:gs pos="100000">
                        <a:srgbClr val="CC9900"/>
                      </a:gs>
                    </a:gsLst>
                    <a:lin ang="2700000" scaled="1"/>
                  </a:gradFill>
                  <a:latin typeface="Arial Black"/>
                </a:rPr>
                <a:t>Y</a:t>
              </a:r>
            </a:p>
          </p:txBody>
        </p:sp>
        <p:sp>
          <p:nvSpPr>
            <p:cNvPr id="11385" name="AutoShape 121"/>
            <p:cNvSpPr>
              <a:spLocks noChangeArrowheads="1"/>
            </p:cNvSpPr>
            <p:nvPr/>
          </p:nvSpPr>
          <p:spPr bwMode="auto">
            <a:xfrm>
              <a:off x="2710" y="2472"/>
              <a:ext cx="198" cy="198"/>
            </a:xfrm>
            <a:prstGeom prst="sun">
              <a:avLst>
                <a:gd name="adj" fmla="val 25000"/>
              </a:avLst>
            </a:prstGeom>
            <a:gradFill rotWithShape="1">
              <a:gsLst>
                <a:gs pos="0">
                  <a:srgbClr val="FF0000"/>
                </a:gs>
                <a:gs pos="100000">
                  <a:srgbClr val="FF0000">
                    <a:gamma/>
                    <a:shade val="46275"/>
                    <a:invGamma/>
                  </a:srgbClr>
                </a:gs>
              </a:gsLst>
              <a:path path="rect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  <a:effectLst>
              <a:outerShdw blurRad="44450" dist="63500" dir="27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endParaRPr lang="fr-FR"/>
            </a:p>
          </p:txBody>
        </p:sp>
      </p:grpSp>
      <p:grpSp>
        <p:nvGrpSpPr>
          <p:cNvPr id="11386" name="Group 122"/>
          <p:cNvGrpSpPr>
            <a:grpSpLocks/>
          </p:cNvGrpSpPr>
          <p:nvPr/>
        </p:nvGrpSpPr>
        <p:grpSpPr bwMode="auto">
          <a:xfrm rot="20832674">
            <a:off x="4886325" y="1538288"/>
            <a:ext cx="363537" cy="511175"/>
            <a:chOff x="2710" y="2472"/>
            <a:chExt cx="229" cy="322"/>
          </a:xfrm>
        </p:grpSpPr>
        <p:sp>
          <p:nvSpPr>
            <p:cNvPr id="11387" name="WordArt 123"/>
            <p:cNvSpPr>
              <a:spLocks noChangeArrowheads="1" noChangeShapeType="1" noTextEdit="1"/>
            </p:cNvSpPr>
            <p:nvPr/>
          </p:nvSpPr>
          <p:spPr bwMode="auto">
            <a:xfrm rot="9275839">
              <a:off x="2795" y="2585"/>
              <a:ext cx="144" cy="209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fr-FR" sz="3600" kern="10" dirty="0">
                  <a:ln w="12700">
                    <a:solidFill>
                      <a:srgbClr val="3333CC"/>
                    </a:solidFill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FFFF00"/>
                      </a:gs>
                      <a:gs pos="100000">
                        <a:srgbClr val="CC9900"/>
                      </a:gs>
                    </a:gsLst>
                    <a:lin ang="2700000" scaled="1"/>
                  </a:gradFill>
                  <a:latin typeface="Arial Black"/>
                </a:rPr>
                <a:t>Y</a:t>
              </a:r>
            </a:p>
          </p:txBody>
        </p:sp>
        <p:sp>
          <p:nvSpPr>
            <p:cNvPr id="11388" name="AutoShape 124"/>
            <p:cNvSpPr>
              <a:spLocks noChangeArrowheads="1"/>
            </p:cNvSpPr>
            <p:nvPr/>
          </p:nvSpPr>
          <p:spPr bwMode="auto">
            <a:xfrm>
              <a:off x="2710" y="2472"/>
              <a:ext cx="198" cy="198"/>
            </a:xfrm>
            <a:prstGeom prst="sun">
              <a:avLst>
                <a:gd name="adj" fmla="val 25000"/>
              </a:avLst>
            </a:prstGeom>
            <a:gradFill rotWithShape="1">
              <a:gsLst>
                <a:gs pos="0">
                  <a:srgbClr val="FF0000"/>
                </a:gs>
                <a:gs pos="100000">
                  <a:srgbClr val="FF0000">
                    <a:gamma/>
                    <a:shade val="46275"/>
                    <a:invGamma/>
                  </a:srgbClr>
                </a:gs>
              </a:gsLst>
              <a:path path="rect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  <a:effectLst>
              <a:outerShdw blurRad="44450" dist="63500" dir="27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11390" name="WordArt 126"/>
          <p:cNvSpPr>
            <a:spLocks noChangeArrowheads="1" noChangeShapeType="1" noTextEdit="1"/>
          </p:cNvSpPr>
          <p:nvPr/>
        </p:nvSpPr>
        <p:spPr bwMode="auto">
          <a:xfrm rot="8508513">
            <a:off x="5085481" y="2421241"/>
            <a:ext cx="228600" cy="331788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r-FR" sz="3600" kern="1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CC9900"/>
                    </a:gs>
                  </a:gsLst>
                  <a:lin ang="2700000" scaled="1"/>
                </a:gradFill>
                <a:latin typeface="Arial Black"/>
              </a:rPr>
              <a:t>Y</a:t>
            </a:r>
          </a:p>
        </p:txBody>
      </p:sp>
      <p:sp>
        <p:nvSpPr>
          <p:cNvPr id="11391" name="AutoShape 127"/>
          <p:cNvSpPr>
            <a:spLocks noChangeArrowheads="1"/>
          </p:cNvSpPr>
          <p:nvPr/>
        </p:nvSpPr>
        <p:spPr bwMode="auto">
          <a:xfrm rot="20832674">
            <a:off x="4911186" y="2266901"/>
            <a:ext cx="314325" cy="314325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0000"/>
              </a:gs>
              <a:gs pos="100000">
                <a:srgbClr val="FF0000">
                  <a:gamma/>
                  <a:shade val="46275"/>
                  <a:invGamma/>
                </a:srgbClr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grpSp>
        <p:nvGrpSpPr>
          <p:cNvPr id="11392" name="Group 128"/>
          <p:cNvGrpSpPr>
            <a:grpSpLocks/>
          </p:cNvGrpSpPr>
          <p:nvPr/>
        </p:nvGrpSpPr>
        <p:grpSpPr bwMode="auto">
          <a:xfrm rot="20832674">
            <a:off x="4572000" y="2393950"/>
            <a:ext cx="363537" cy="511175"/>
            <a:chOff x="2710" y="2472"/>
            <a:chExt cx="229" cy="322"/>
          </a:xfrm>
        </p:grpSpPr>
        <p:sp>
          <p:nvSpPr>
            <p:cNvPr id="11393" name="WordArt 129"/>
            <p:cNvSpPr>
              <a:spLocks noChangeArrowheads="1" noChangeShapeType="1" noTextEdit="1"/>
            </p:cNvSpPr>
            <p:nvPr/>
          </p:nvSpPr>
          <p:spPr bwMode="auto">
            <a:xfrm rot="9275839">
              <a:off x="2795" y="2585"/>
              <a:ext cx="144" cy="209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fr-FR" sz="3600" kern="10">
                  <a:ln w="12700">
                    <a:solidFill>
                      <a:srgbClr val="3333CC"/>
                    </a:solidFill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FFFF00"/>
                      </a:gs>
                      <a:gs pos="100000">
                        <a:srgbClr val="CC9900"/>
                      </a:gs>
                    </a:gsLst>
                    <a:lin ang="2700000" scaled="1"/>
                  </a:gradFill>
                  <a:latin typeface="Arial Black"/>
                </a:rPr>
                <a:t>Y</a:t>
              </a:r>
            </a:p>
          </p:txBody>
        </p:sp>
        <p:sp>
          <p:nvSpPr>
            <p:cNvPr id="11394" name="AutoShape 130"/>
            <p:cNvSpPr>
              <a:spLocks noChangeArrowheads="1"/>
            </p:cNvSpPr>
            <p:nvPr/>
          </p:nvSpPr>
          <p:spPr bwMode="auto">
            <a:xfrm>
              <a:off x="2710" y="2472"/>
              <a:ext cx="198" cy="198"/>
            </a:xfrm>
            <a:prstGeom prst="sun">
              <a:avLst>
                <a:gd name="adj" fmla="val 25000"/>
              </a:avLst>
            </a:prstGeom>
            <a:gradFill rotWithShape="1">
              <a:gsLst>
                <a:gs pos="0">
                  <a:srgbClr val="FF0000"/>
                </a:gs>
                <a:gs pos="100000">
                  <a:srgbClr val="FF0000">
                    <a:gamma/>
                    <a:shade val="46275"/>
                    <a:invGamma/>
                  </a:srgbClr>
                </a:gs>
              </a:gsLst>
              <a:path path="rect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  <a:effectLst>
              <a:outerShdw blurRad="44450" dist="63500" dir="27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endParaRPr lang="fr-FR"/>
            </a:p>
          </p:txBody>
        </p:sp>
      </p:grpSp>
      <p:grpSp>
        <p:nvGrpSpPr>
          <p:cNvPr id="11395" name="Group 131"/>
          <p:cNvGrpSpPr>
            <a:grpSpLocks/>
          </p:cNvGrpSpPr>
          <p:nvPr/>
        </p:nvGrpSpPr>
        <p:grpSpPr bwMode="auto">
          <a:xfrm rot="20832674">
            <a:off x="4211638" y="1898650"/>
            <a:ext cx="363537" cy="511175"/>
            <a:chOff x="2710" y="2472"/>
            <a:chExt cx="229" cy="322"/>
          </a:xfrm>
        </p:grpSpPr>
        <p:sp>
          <p:nvSpPr>
            <p:cNvPr id="11396" name="WordArt 132"/>
            <p:cNvSpPr>
              <a:spLocks noChangeArrowheads="1" noChangeShapeType="1" noTextEdit="1"/>
            </p:cNvSpPr>
            <p:nvPr/>
          </p:nvSpPr>
          <p:spPr bwMode="auto">
            <a:xfrm rot="9275839">
              <a:off x="2795" y="2585"/>
              <a:ext cx="144" cy="209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fr-FR" sz="3600" kern="10">
                  <a:ln w="12700">
                    <a:solidFill>
                      <a:srgbClr val="3333CC"/>
                    </a:solidFill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FFFF00"/>
                      </a:gs>
                      <a:gs pos="100000">
                        <a:srgbClr val="CC9900"/>
                      </a:gs>
                    </a:gsLst>
                    <a:lin ang="2700000" scaled="1"/>
                  </a:gradFill>
                  <a:latin typeface="Arial Black"/>
                </a:rPr>
                <a:t>Y</a:t>
              </a:r>
            </a:p>
          </p:txBody>
        </p:sp>
        <p:sp>
          <p:nvSpPr>
            <p:cNvPr id="11397" name="AutoShape 133"/>
            <p:cNvSpPr>
              <a:spLocks noChangeArrowheads="1"/>
            </p:cNvSpPr>
            <p:nvPr/>
          </p:nvSpPr>
          <p:spPr bwMode="auto">
            <a:xfrm>
              <a:off x="2710" y="2472"/>
              <a:ext cx="198" cy="198"/>
            </a:xfrm>
            <a:prstGeom prst="sun">
              <a:avLst>
                <a:gd name="adj" fmla="val 25000"/>
              </a:avLst>
            </a:prstGeom>
            <a:gradFill rotWithShape="1">
              <a:gsLst>
                <a:gs pos="0">
                  <a:srgbClr val="FF0000"/>
                </a:gs>
                <a:gs pos="100000">
                  <a:srgbClr val="FF0000">
                    <a:gamma/>
                    <a:shade val="46275"/>
                    <a:invGamma/>
                  </a:srgbClr>
                </a:gs>
              </a:gsLst>
              <a:path path="rect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  <a:effectLst>
              <a:outerShdw blurRad="44450" dist="63500" dir="27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11401" name="AutoShape 137"/>
          <p:cNvSpPr>
            <a:spLocks noChangeArrowheads="1"/>
          </p:cNvSpPr>
          <p:nvPr/>
        </p:nvSpPr>
        <p:spPr bwMode="auto">
          <a:xfrm rot="16200000">
            <a:off x="3402012" y="2439988"/>
            <a:ext cx="360363" cy="719138"/>
          </a:xfrm>
          <a:prstGeom prst="downArrow">
            <a:avLst>
              <a:gd name="adj1" fmla="val 50000"/>
              <a:gd name="adj2" fmla="val 4989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1402" name="AutoShape 138"/>
          <p:cNvSpPr>
            <a:spLocks noChangeArrowheads="1"/>
          </p:cNvSpPr>
          <p:nvPr/>
        </p:nvSpPr>
        <p:spPr bwMode="auto">
          <a:xfrm>
            <a:off x="836613" y="3563938"/>
            <a:ext cx="360362" cy="676275"/>
          </a:xfrm>
          <a:prstGeom prst="downArrow">
            <a:avLst>
              <a:gd name="adj1" fmla="val 50000"/>
              <a:gd name="adj2" fmla="val 4691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grpSp>
        <p:nvGrpSpPr>
          <p:cNvPr id="11409" name="Group 145"/>
          <p:cNvGrpSpPr>
            <a:grpSpLocks/>
          </p:cNvGrpSpPr>
          <p:nvPr/>
        </p:nvGrpSpPr>
        <p:grpSpPr bwMode="auto">
          <a:xfrm>
            <a:off x="5143500" y="0"/>
            <a:ext cx="2984500" cy="469900"/>
            <a:chOff x="3362" y="0"/>
            <a:chExt cx="1880" cy="296"/>
          </a:xfrm>
        </p:grpSpPr>
        <p:sp>
          <p:nvSpPr>
            <p:cNvPr id="11405" name="Rectangle 141"/>
            <p:cNvSpPr>
              <a:spLocks noChangeArrowheads="1"/>
            </p:cNvSpPr>
            <p:nvPr/>
          </p:nvSpPr>
          <p:spPr bwMode="auto">
            <a:xfrm rot="5400000">
              <a:off x="4154" y="-792"/>
              <a:ext cx="296" cy="1880"/>
            </a:xfrm>
            <a:prstGeom prst="rect">
              <a:avLst/>
            </a:prstGeom>
            <a:solidFill>
              <a:srgbClr val="F4DA98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406" name="WordArt 142"/>
            <p:cNvSpPr>
              <a:spLocks noChangeArrowheads="1" noChangeShapeType="1" noTextEdit="1"/>
            </p:cNvSpPr>
            <p:nvPr/>
          </p:nvSpPr>
          <p:spPr bwMode="auto">
            <a:xfrm>
              <a:off x="3403" y="58"/>
              <a:ext cx="1789" cy="179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fr-FR" sz="3600" kern="10" dirty="0" err="1">
                  <a:ln w="9525">
                    <a:noFill/>
                    <a:round/>
                    <a:headEnd/>
                    <a:tailEnd/>
                  </a:ln>
                  <a:solidFill>
                    <a:srgbClr val="336699"/>
                  </a:solidFill>
                  <a:latin typeface="Times New Roman" pitchFamily="18" charset="0"/>
                  <a:cs typeface="Times New Roman" pitchFamily="18" charset="0"/>
                </a:rPr>
                <a:t>Cytométrie</a:t>
              </a:r>
              <a:r>
                <a:rPr lang="fr-FR" sz="3600" kern="10" dirty="0">
                  <a:ln w="9525">
                    <a:noFill/>
                    <a:round/>
                    <a:headEnd/>
                    <a:tailEnd/>
                  </a:ln>
                  <a:solidFill>
                    <a:srgbClr val="336699"/>
                  </a:solidFill>
                  <a:latin typeface="Times New Roman" pitchFamily="18" charset="0"/>
                  <a:cs typeface="Times New Roman" pitchFamily="18" charset="0"/>
                </a:rPr>
                <a:t> de flux</a:t>
              </a:r>
            </a:p>
          </p:txBody>
        </p:sp>
      </p:grpSp>
      <p:sp>
        <p:nvSpPr>
          <p:cNvPr id="11408" name="Text Box 144"/>
          <p:cNvSpPr txBox="1">
            <a:spLocks noChangeArrowheads="1"/>
          </p:cNvSpPr>
          <p:nvPr/>
        </p:nvSpPr>
        <p:spPr bwMode="auto">
          <a:xfrm>
            <a:off x="4303713" y="2844800"/>
            <a:ext cx="1123950" cy="954107"/>
          </a:xfrm>
          <a:prstGeom prst="rect">
            <a:avLst/>
          </a:prstGeom>
          <a:solidFill>
            <a:srgbClr val="FFFF00">
              <a:alpha val="3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lIns="18000" rIns="18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400">
                <a:latin typeface="Times New Roman" pitchFamily="18" charset="0"/>
                <a:cs typeface="Times New Roman" pitchFamily="18" charset="0"/>
              </a:rPr>
              <a:t>Ac anti CD63 (ou 203c) couplés à un fluorochrome</a:t>
            </a:r>
          </a:p>
        </p:txBody>
      </p:sp>
      <p:sp>
        <p:nvSpPr>
          <p:cNvPr id="11411" name="Text Box 147"/>
          <p:cNvSpPr txBox="1">
            <a:spLocks noChangeArrowheads="1"/>
          </p:cNvSpPr>
          <p:nvPr/>
        </p:nvSpPr>
        <p:spPr bwMode="auto">
          <a:xfrm>
            <a:off x="1108075" y="5543550"/>
            <a:ext cx="2114550" cy="923330"/>
          </a:xfrm>
          <a:prstGeom prst="rect">
            <a:avLst/>
          </a:prstGeom>
          <a:solidFill>
            <a:srgbClr val="FF00FF">
              <a:alpha val="3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dirty="0">
                <a:latin typeface="Times New Roman" pitchFamily="18" charset="0"/>
                <a:cs typeface="Times New Roman" pitchFamily="18" charset="0"/>
              </a:rPr>
              <a:t>Dosage dans les liquides biologiques d’histamine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libérée 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412" name="Oval 148"/>
          <p:cNvSpPr>
            <a:spLocks noChangeArrowheads="1"/>
          </p:cNvSpPr>
          <p:nvPr/>
        </p:nvSpPr>
        <p:spPr bwMode="auto">
          <a:xfrm>
            <a:off x="566738" y="4733925"/>
            <a:ext cx="90487" cy="90488"/>
          </a:xfrm>
          <a:prstGeom prst="ellipse">
            <a:avLst/>
          </a:prstGeom>
          <a:solidFill>
            <a:srgbClr val="FF6600"/>
          </a:solidFill>
          <a:ln w="9525">
            <a:noFill/>
            <a:round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1413" name="Oval 149"/>
          <p:cNvSpPr>
            <a:spLocks noChangeArrowheads="1"/>
          </p:cNvSpPr>
          <p:nvPr/>
        </p:nvSpPr>
        <p:spPr bwMode="auto">
          <a:xfrm>
            <a:off x="296863" y="5138738"/>
            <a:ext cx="90487" cy="90487"/>
          </a:xfrm>
          <a:prstGeom prst="ellipse">
            <a:avLst/>
          </a:prstGeom>
          <a:solidFill>
            <a:srgbClr val="FF6600"/>
          </a:solidFill>
          <a:ln w="9525">
            <a:noFill/>
            <a:round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1414" name="Oval 150"/>
          <p:cNvSpPr>
            <a:spLocks noChangeArrowheads="1"/>
          </p:cNvSpPr>
          <p:nvPr/>
        </p:nvSpPr>
        <p:spPr bwMode="auto">
          <a:xfrm>
            <a:off x="747713" y="4554538"/>
            <a:ext cx="90487" cy="90487"/>
          </a:xfrm>
          <a:prstGeom prst="ellipse">
            <a:avLst/>
          </a:prstGeom>
          <a:solidFill>
            <a:srgbClr val="FF6600"/>
          </a:solidFill>
          <a:ln w="9525">
            <a:noFill/>
            <a:round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1415" name="Oval 151"/>
          <p:cNvSpPr>
            <a:spLocks noChangeArrowheads="1"/>
          </p:cNvSpPr>
          <p:nvPr/>
        </p:nvSpPr>
        <p:spPr bwMode="auto">
          <a:xfrm>
            <a:off x="747713" y="4778375"/>
            <a:ext cx="90487" cy="90488"/>
          </a:xfrm>
          <a:prstGeom prst="ellipse">
            <a:avLst/>
          </a:prstGeom>
          <a:solidFill>
            <a:srgbClr val="FF6600"/>
          </a:solidFill>
          <a:ln w="9525">
            <a:noFill/>
            <a:round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1416" name="Oval 152"/>
          <p:cNvSpPr>
            <a:spLocks noChangeArrowheads="1"/>
          </p:cNvSpPr>
          <p:nvPr/>
        </p:nvSpPr>
        <p:spPr bwMode="auto">
          <a:xfrm>
            <a:off x="431800" y="5049838"/>
            <a:ext cx="90488" cy="90487"/>
          </a:xfrm>
          <a:prstGeom prst="ellipse">
            <a:avLst/>
          </a:prstGeom>
          <a:solidFill>
            <a:srgbClr val="FF6600"/>
          </a:solidFill>
          <a:ln w="9525">
            <a:noFill/>
            <a:round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1417" name="Oval 153"/>
          <p:cNvSpPr>
            <a:spLocks noChangeArrowheads="1"/>
          </p:cNvSpPr>
          <p:nvPr/>
        </p:nvSpPr>
        <p:spPr bwMode="auto">
          <a:xfrm>
            <a:off x="566738" y="4959350"/>
            <a:ext cx="90487" cy="90488"/>
          </a:xfrm>
          <a:prstGeom prst="ellipse">
            <a:avLst/>
          </a:prstGeom>
          <a:solidFill>
            <a:srgbClr val="FF6600"/>
          </a:solidFill>
          <a:ln w="9525">
            <a:noFill/>
            <a:round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1418" name="Oval 154"/>
          <p:cNvSpPr>
            <a:spLocks noChangeArrowheads="1"/>
          </p:cNvSpPr>
          <p:nvPr/>
        </p:nvSpPr>
        <p:spPr bwMode="auto">
          <a:xfrm>
            <a:off x="387350" y="4914900"/>
            <a:ext cx="90488" cy="90488"/>
          </a:xfrm>
          <a:prstGeom prst="ellipse">
            <a:avLst/>
          </a:prstGeom>
          <a:solidFill>
            <a:srgbClr val="FF6600"/>
          </a:solidFill>
          <a:ln w="9525">
            <a:noFill/>
            <a:round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1419" name="Oval 155"/>
          <p:cNvSpPr>
            <a:spLocks noChangeArrowheads="1"/>
          </p:cNvSpPr>
          <p:nvPr/>
        </p:nvSpPr>
        <p:spPr bwMode="auto">
          <a:xfrm>
            <a:off x="655638" y="6083300"/>
            <a:ext cx="90487" cy="90488"/>
          </a:xfrm>
          <a:prstGeom prst="ellipse">
            <a:avLst/>
          </a:prstGeom>
          <a:solidFill>
            <a:srgbClr val="FF6600"/>
          </a:solidFill>
          <a:ln w="9525">
            <a:noFill/>
            <a:round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1420" name="Oval 156"/>
          <p:cNvSpPr>
            <a:spLocks noChangeArrowheads="1"/>
          </p:cNvSpPr>
          <p:nvPr/>
        </p:nvSpPr>
        <p:spPr bwMode="auto">
          <a:xfrm>
            <a:off x="385763" y="6488113"/>
            <a:ext cx="90487" cy="90487"/>
          </a:xfrm>
          <a:prstGeom prst="ellipse">
            <a:avLst/>
          </a:prstGeom>
          <a:solidFill>
            <a:srgbClr val="FF6600"/>
          </a:solidFill>
          <a:ln w="9525">
            <a:noFill/>
            <a:round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1421" name="Oval 157"/>
          <p:cNvSpPr>
            <a:spLocks noChangeArrowheads="1"/>
          </p:cNvSpPr>
          <p:nvPr/>
        </p:nvSpPr>
        <p:spPr bwMode="auto">
          <a:xfrm>
            <a:off x="836613" y="5903913"/>
            <a:ext cx="90487" cy="90487"/>
          </a:xfrm>
          <a:prstGeom prst="ellipse">
            <a:avLst/>
          </a:prstGeom>
          <a:solidFill>
            <a:srgbClr val="FF6600"/>
          </a:solidFill>
          <a:ln w="9525">
            <a:noFill/>
            <a:round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1422" name="Oval 158"/>
          <p:cNvSpPr>
            <a:spLocks noChangeArrowheads="1"/>
          </p:cNvSpPr>
          <p:nvPr/>
        </p:nvSpPr>
        <p:spPr bwMode="auto">
          <a:xfrm>
            <a:off x="836613" y="6127750"/>
            <a:ext cx="90487" cy="90488"/>
          </a:xfrm>
          <a:prstGeom prst="ellipse">
            <a:avLst/>
          </a:prstGeom>
          <a:solidFill>
            <a:srgbClr val="FF6600"/>
          </a:solidFill>
          <a:ln w="9525">
            <a:noFill/>
            <a:round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1423" name="Oval 159"/>
          <p:cNvSpPr>
            <a:spLocks noChangeArrowheads="1"/>
          </p:cNvSpPr>
          <p:nvPr/>
        </p:nvSpPr>
        <p:spPr bwMode="auto">
          <a:xfrm>
            <a:off x="520700" y="6399213"/>
            <a:ext cx="90488" cy="90487"/>
          </a:xfrm>
          <a:prstGeom prst="ellipse">
            <a:avLst/>
          </a:prstGeom>
          <a:solidFill>
            <a:srgbClr val="FF6600"/>
          </a:solidFill>
          <a:ln w="9525">
            <a:noFill/>
            <a:round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1424" name="Oval 160"/>
          <p:cNvSpPr>
            <a:spLocks noChangeArrowheads="1"/>
          </p:cNvSpPr>
          <p:nvPr/>
        </p:nvSpPr>
        <p:spPr bwMode="auto">
          <a:xfrm>
            <a:off x="655638" y="6308725"/>
            <a:ext cx="90487" cy="90488"/>
          </a:xfrm>
          <a:prstGeom prst="ellipse">
            <a:avLst/>
          </a:prstGeom>
          <a:solidFill>
            <a:srgbClr val="FF6600"/>
          </a:solidFill>
          <a:ln w="9525">
            <a:noFill/>
            <a:round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1425" name="Oval 161"/>
          <p:cNvSpPr>
            <a:spLocks noChangeArrowheads="1"/>
          </p:cNvSpPr>
          <p:nvPr/>
        </p:nvSpPr>
        <p:spPr bwMode="auto">
          <a:xfrm>
            <a:off x="476250" y="6264275"/>
            <a:ext cx="90488" cy="90488"/>
          </a:xfrm>
          <a:prstGeom prst="ellipse">
            <a:avLst/>
          </a:prstGeom>
          <a:solidFill>
            <a:srgbClr val="FF6600"/>
          </a:solidFill>
          <a:ln w="9525">
            <a:noFill/>
            <a:round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pic>
        <p:nvPicPr>
          <p:cNvPr id="11433" name="Picture 169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2"/>
          <a:srcRect r="4460"/>
          <a:stretch>
            <a:fillRect/>
          </a:stretch>
        </p:blipFill>
        <p:spPr bwMode="auto">
          <a:xfrm>
            <a:off x="3897313" y="4319588"/>
            <a:ext cx="2924175" cy="2357437"/>
          </a:xfrm>
          <a:prstGeom prst="rect">
            <a:avLst/>
          </a:prstGeom>
          <a:noFill/>
          <a:ln>
            <a:miter lim="800000"/>
            <a:headEnd/>
            <a:tailEnd/>
          </a:ln>
        </p:spPr>
      </p:pic>
      <p:pic>
        <p:nvPicPr>
          <p:cNvPr id="11434" name="Picture 170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3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 l="56886" t="27931" r="25092" b="20718"/>
          <a:stretch>
            <a:fillRect/>
          </a:stretch>
        </p:blipFill>
        <p:spPr bwMode="auto">
          <a:xfrm>
            <a:off x="6127750" y="4875213"/>
            <a:ext cx="571500" cy="1350962"/>
          </a:xfrm>
          <a:prstGeom prst="rect">
            <a:avLst/>
          </a:prstGeom>
          <a:noFill/>
          <a:ln>
            <a:miter lim="800000"/>
            <a:headEnd/>
            <a:tailEnd/>
          </a:ln>
        </p:spPr>
      </p:pic>
      <p:sp>
        <p:nvSpPr>
          <p:cNvPr id="11435" name="Rectangle 171"/>
          <p:cNvSpPr>
            <a:spLocks noChangeArrowheads="1"/>
          </p:cNvSpPr>
          <p:nvPr/>
        </p:nvSpPr>
        <p:spPr bwMode="auto">
          <a:xfrm>
            <a:off x="6192838" y="5029200"/>
            <a:ext cx="493712" cy="12160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1410" name="Text Box 146"/>
          <p:cNvSpPr txBox="1">
            <a:spLocks noChangeArrowheads="1"/>
          </p:cNvSpPr>
          <p:nvPr/>
        </p:nvSpPr>
        <p:spPr bwMode="auto">
          <a:xfrm>
            <a:off x="6686550" y="5024438"/>
            <a:ext cx="1646238" cy="366712"/>
          </a:xfrm>
          <a:prstGeom prst="rect">
            <a:avLst/>
          </a:prstGeom>
          <a:solidFill>
            <a:schemeClr val="tx2">
              <a:alpha val="39999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>
                <a:latin typeface="Times New Roman" pitchFamily="18" charset="0"/>
                <a:cs typeface="Times New Roman" pitchFamily="18" charset="0"/>
              </a:rPr>
              <a:t>Témoin négatif</a:t>
            </a:r>
          </a:p>
        </p:txBody>
      </p:sp>
      <p:sp>
        <p:nvSpPr>
          <p:cNvPr id="11347" name="Text Box 83"/>
          <p:cNvSpPr txBox="1">
            <a:spLocks noChangeArrowheads="1"/>
          </p:cNvSpPr>
          <p:nvPr/>
        </p:nvSpPr>
        <p:spPr bwMode="auto">
          <a:xfrm>
            <a:off x="6146800" y="4419600"/>
            <a:ext cx="1703388" cy="366713"/>
          </a:xfrm>
          <a:prstGeom prst="rect">
            <a:avLst/>
          </a:prstGeom>
          <a:solidFill>
            <a:srgbClr val="FF0000">
              <a:alpha val="39999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>
                <a:latin typeface="Times New Roman" pitchFamily="18" charset="0"/>
                <a:cs typeface="Times New Roman" pitchFamily="18" charset="0"/>
              </a:rPr>
              <a:t>Sujet sensibilisé</a:t>
            </a:r>
          </a:p>
        </p:txBody>
      </p:sp>
      <p:sp>
        <p:nvSpPr>
          <p:cNvPr id="11436" name="Rectangle 172"/>
          <p:cNvSpPr>
            <a:spLocks noChangeArrowheads="1"/>
          </p:cNvSpPr>
          <p:nvPr/>
        </p:nvSpPr>
        <p:spPr bwMode="auto">
          <a:xfrm>
            <a:off x="5607050" y="4643438"/>
            <a:ext cx="539750" cy="1620837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34" name="AutoShape 109"/>
          <p:cNvSpPr>
            <a:spLocks noChangeArrowheads="1"/>
          </p:cNvSpPr>
          <p:nvPr/>
        </p:nvSpPr>
        <p:spPr bwMode="auto">
          <a:xfrm rot="5936369">
            <a:off x="7350413" y="1273462"/>
            <a:ext cx="314325" cy="314325"/>
          </a:xfrm>
          <a:prstGeom prst="sun">
            <a:avLst>
              <a:gd name="adj" fmla="val 25000"/>
            </a:avLst>
          </a:prstGeom>
          <a:gradFill flip="none" rotWithShape="1">
            <a:gsLst>
              <a:gs pos="0">
                <a:srgbClr val="FFFF00"/>
              </a:gs>
              <a:gs pos="0">
                <a:srgbClr val="FFC000"/>
              </a:gs>
              <a:gs pos="36000">
                <a:srgbClr val="FF0000"/>
              </a:gs>
            </a:gsLst>
            <a:path path="circle">
              <a:fillToRect l="50000" t="50000" r="50000" b="50000"/>
            </a:path>
            <a:tileRect/>
          </a:gradFill>
          <a:ln w="9525">
            <a:noFill/>
            <a:miter lim="800000"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35" name="AutoShape 109"/>
          <p:cNvSpPr>
            <a:spLocks noChangeArrowheads="1"/>
          </p:cNvSpPr>
          <p:nvPr/>
        </p:nvSpPr>
        <p:spPr bwMode="auto">
          <a:xfrm rot="5936369">
            <a:off x="7054562" y="958562"/>
            <a:ext cx="314325" cy="314325"/>
          </a:xfrm>
          <a:prstGeom prst="sun">
            <a:avLst>
              <a:gd name="adj" fmla="val 25000"/>
            </a:avLst>
          </a:prstGeom>
          <a:gradFill flip="none" rotWithShape="1">
            <a:gsLst>
              <a:gs pos="0">
                <a:srgbClr val="FFFF00"/>
              </a:gs>
              <a:gs pos="0">
                <a:srgbClr val="FFC000"/>
              </a:gs>
              <a:gs pos="36000">
                <a:srgbClr val="FF0000"/>
              </a:gs>
            </a:gsLst>
            <a:path path="circle">
              <a:fillToRect l="50000" t="50000" r="50000" b="50000"/>
            </a:path>
            <a:tileRect/>
          </a:gradFill>
          <a:ln w="9525">
            <a:noFill/>
            <a:miter lim="800000"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36" name="AutoShape 109"/>
          <p:cNvSpPr>
            <a:spLocks noChangeArrowheads="1"/>
          </p:cNvSpPr>
          <p:nvPr/>
        </p:nvSpPr>
        <p:spPr bwMode="auto">
          <a:xfrm rot="5936369">
            <a:off x="6372513" y="837912"/>
            <a:ext cx="314325" cy="314325"/>
          </a:xfrm>
          <a:prstGeom prst="sun">
            <a:avLst>
              <a:gd name="adj" fmla="val 25000"/>
            </a:avLst>
          </a:prstGeom>
          <a:gradFill flip="none" rotWithShape="1">
            <a:gsLst>
              <a:gs pos="0">
                <a:srgbClr val="FFFF00"/>
              </a:gs>
              <a:gs pos="0">
                <a:srgbClr val="FFC000"/>
              </a:gs>
              <a:gs pos="36000">
                <a:srgbClr val="FF0000"/>
              </a:gs>
            </a:gsLst>
            <a:path path="circle">
              <a:fillToRect l="50000" t="50000" r="50000" b="50000"/>
            </a:path>
            <a:tileRect/>
          </a:gradFill>
          <a:ln w="9525">
            <a:noFill/>
            <a:miter lim="800000"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37" name="AutoShape 109"/>
          <p:cNvSpPr>
            <a:spLocks noChangeArrowheads="1"/>
          </p:cNvSpPr>
          <p:nvPr/>
        </p:nvSpPr>
        <p:spPr bwMode="auto">
          <a:xfrm rot="5936369">
            <a:off x="5851813" y="1057562"/>
            <a:ext cx="314325" cy="314325"/>
          </a:xfrm>
          <a:prstGeom prst="sun">
            <a:avLst>
              <a:gd name="adj" fmla="val 25000"/>
            </a:avLst>
          </a:prstGeom>
          <a:gradFill flip="none" rotWithShape="1">
            <a:gsLst>
              <a:gs pos="0">
                <a:srgbClr val="FFFF00"/>
              </a:gs>
              <a:gs pos="0">
                <a:srgbClr val="FFC000"/>
              </a:gs>
              <a:gs pos="36000">
                <a:srgbClr val="FF0000"/>
              </a:gs>
            </a:gsLst>
            <a:path path="circle">
              <a:fillToRect l="50000" t="50000" r="50000" b="50000"/>
            </a:path>
            <a:tileRect/>
          </a:gradFill>
          <a:ln w="9525">
            <a:noFill/>
            <a:miter lim="800000"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1452</TotalTime>
  <Words>60</Words>
  <Application>Microsoft PowerPoint</Application>
  <PresentationFormat>Affichage à l'écran (4:3)</PresentationFormat>
  <Paragraphs>31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Modèle par défaut</vt:lpstr>
      <vt:lpstr>Diapositive 1</vt:lpstr>
    </vt:vector>
  </TitlesOfParts>
  <Company>Hospices Civils de Lyon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biochimie</dc:creator>
  <cp:lastModifiedBy>Dumas Karine</cp:lastModifiedBy>
  <cp:revision>57</cp:revision>
  <dcterms:created xsi:type="dcterms:W3CDTF">2007-01-02T10:39:47Z</dcterms:created>
  <dcterms:modified xsi:type="dcterms:W3CDTF">2008-08-02T11:52:54Z</dcterms:modified>
</cp:coreProperties>
</file>