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1474-47C7-4404-8B6F-2CAB075506FD}" type="datetimeFigureOut">
              <a:rPr lang="fr-FR" smtClean="0"/>
              <a:t>08/12/2011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9F062-5B15-4750-BBF1-EA805632D4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8978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2E36A1-6A2E-42E2-9259-159C8945818A}" type="slidenum">
              <a:rPr lang="fr-FR"/>
              <a:pPr/>
              <a:t>1</a:t>
            </a:fld>
            <a:endParaRPr lang="fr-FR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2E36A1-6A2E-42E2-9259-159C8945818A}" type="slidenum">
              <a:rPr lang="fr-FR"/>
              <a:pPr/>
              <a:t>2</a:t>
            </a:fld>
            <a:endParaRPr lang="fr-FR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08/12/2011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08/12/2011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08/12/2011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08/12/2011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08/12/2011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08/12/2011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08/12/2011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08/12/2011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08/12/2011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08/12/2011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08/12/2011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7EBB-C545-4658-87F5-B5B98370CD4A}" type="datetimeFigureOut">
              <a:rPr lang="fr-FR" smtClean="0"/>
              <a:t>08/12/2011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5" name="Rectangle 107"/>
          <p:cNvSpPr>
            <a:spLocks noChangeArrowheads="1"/>
          </p:cNvSpPr>
          <p:nvPr/>
        </p:nvSpPr>
        <p:spPr bwMode="auto">
          <a:xfrm>
            <a:off x="395288" y="188913"/>
            <a:ext cx="8280400" cy="6408737"/>
          </a:xfrm>
          <a:prstGeom prst="rect">
            <a:avLst/>
          </a:prstGeom>
          <a:solidFill>
            <a:srgbClr val="FFFFD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106" name="Line 58"/>
          <p:cNvSpPr>
            <a:spLocks noChangeShapeType="1"/>
          </p:cNvSpPr>
          <p:nvPr/>
        </p:nvSpPr>
        <p:spPr bwMode="auto">
          <a:xfrm>
            <a:off x="4572000" y="620713"/>
            <a:ext cx="0" cy="5048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95288" y="188913"/>
            <a:ext cx="8280400" cy="466725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400" b="1" dirty="0" smtClean="0">
                <a:latin typeface="Times New Roman" pitchFamily="18" charset="0"/>
              </a:rPr>
              <a:t>Exploration d’une carence martiale</a:t>
            </a:r>
            <a:endParaRPr lang="fr-FR" sz="2400" b="1" dirty="0">
              <a:latin typeface="Times New Roman" pitchFamily="18" charset="0"/>
            </a:endParaRPr>
          </a:p>
        </p:txBody>
      </p:sp>
      <p:sp>
        <p:nvSpPr>
          <p:cNvPr id="2101" name="Line 53"/>
          <p:cNvSpPr>
            <a:spLocks noChangeShapeType="1"/>
          </p:cNvSpPr>
          <p:nvPr/>
        </p:nvSpPr>
        <p:spPr bwMode="auto">
          <a:xfrm flipH="1">
            <a:off x="1258888" y="2840038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sp>
        <p:nvSpPr>
          <p:cNvPr id="2117" name="Line 69"/>
          <p:cNvSpPr>
            <a:spLocks noChangeShapeType="1"/>
          </p:cNvSpPr>
          <p:nvPr/>
        </p:nvSpPr>
        <p:spPr bwMode="auto">
          <a:xfrm flipH="1">
            <a:off x="1258888" y="2192338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sp>
        <p:nvSpPr>
          <p:cNvPr id="2118" name="Text Box 70"/>
          <p:cNvSpPr txBox="1">
            <a:spLocks noChangeArrowheads="1"/>
          </p:cNvSpPr>
          <p:nvPr/>
        </p:nvSpPr>
        <p:spPr bwMode="auto">
          <a:xfrm>
            <a:off x="685006" y="1989138"/>
            <a:ext cx="1222376" cy="257127"/>
          </a:xfrm>
          <a:prstGeom prst="rect">
            <a:avLst/>
          </a:prstGeom>
          <a:solidFill>
            <a:srgbClr val="FFD85D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latin typeface="Times New Roman" pitchFamily="18" charset="0"/>
              </a:rPr>
              <a:t>CRP normale</a:t>
            </a:r>
            <a:endParaRPr lang="fr-FR" sz="1600" dirty="0">
              <a:latin typeface="Times New Roman" pitchFamily="18" charset="0"/>
            </a:endParaRPr>
          </a:p>
        </p:txBody>
      </p:sp>
      <p:sp>
        <p:nvSpPr>
          <p:cNvPr id="2120" name="Line 72"/>
          <p:cNvSpPr>
            <a:spLocks noChangeShapeType="1"/>
          </p:cNvSpPr>
          <p:nvPr/>
        </p:nvSpPr>
        <p:spPr bwMode="auto">
          <a:xfrm flipH="1">
            <a:off x="1295400" y="1327150"/>
            <a:ext cx="3074988" cy="620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sp>
        <p:nvSpPr>
          <p:cNvPr id="2133" name="Text Box 85"/>
          <p:cNvSpPr txBox="1">
            <a:spLocks noChangeArrowheads="1"/>
          </p:cNvSpPr>
          <p:nvPr/>
        </p:nvSpPr>
        <p:spPr bwMode="auto">
          <a:xfrm>
            <a:off x="665163" y="5003800"/>
            <a:ext cx="2484438" cy="1006696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/>
            <a:r>
              <a:rPr lang="fr-FR" sz="1600" dirty="0">
                <a:latin typeface="Times New Roman" pitchFamily="18" charset="0"/>
              </a:rPr>
              <a:t>- Hyperthyroïdie </a:t>
            </a:r>
            <a:r>
              <a:rPr lang="fr-FR" sz="1600" dirty="0" err="1">
                <a:latin typeface="Times New Roman" pitchFamily="18" charset="0"/>
              </a:rPr>
              <a:t>hypothalamo</a:t>
            </a:r>
            <a:r>
              <a:rPr lang="fr-FR" sz="1600" dirty="0">
                <a:latin typeface="Times New Roman" pitchFamily="18" charset="0"/>
              </a:rPr>
              <a:t>-hypophysaire</a:t>
            </a:r>
          </a:p>
          <a:p>
            <a:pPr algn="ctr"/>
            <a:r>
              <a:rPr lang="fr-FR" sz="1600" dirty="0">
                <a:latin typeface="Times New Roman" pitchFamily="18" charset="0"/>
              </a:rPr>
              <a:t>- Résistance aux hormones thyroïdiennes</a:t>
            </a:r>
          </a:p>
        </p:txBody>
      </p:sp>
      <p:sp>
        <p:nvSpPr>
          <p:cNvPr id="2135" name="Text Box 87"/>
          <p:cNvSpPr txBox="1">
            <a:spLocks noChangeArrowheads="1"/>
          </p:cNvSpPr>
          <p:nvPr/>
        </p:nvSpPr>
        <p:spPr bwMode="auto">
          <a:xfrm>
            <a:off x="5865814" y="5084763"/>
            <a:ext cx="1373186" cy="51425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latin typeface="Times New Roman" pitchFamily="18" charset="0"/>
              </a:rPr>
              <a:t>Hyperthyroïdie à T3</a:t>
            </a:r>
          </a:p>
        </p:txBody>
      </p:sp>
      <p:sp>
        <p:nvSpPr>
          <p:cNvPr id="2136" name="Line 88"/>
          <p:cNvSpPr>
            <a:spLocks noChangeShapeType="1"/>
          </p:cNvSpPr>
          <p:nvPr/>
        </p:nvSpPr>
        <p:spPr bwMode="auto">
          <a:xfrm flipH="1">
            <a:off x="4716463" y="5322888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sp>
        <p:nvSpPr>
          <p:cNvPr id="2137" name="Oval 89"/>
          <p:cNvSpPr>
            <a:spLocks noChangeArrowheads="1"/>
          </p:cNvSpPr>
          <p:nvPr/>
        </p:nvSpPr>
        <p:spPr bwMode="auto">
          <a:xfrm>
            <a:off x="3659188" y="5876925"/>
            <a:ext cx="2157412" cy="646113"/>
          </a:xfrm>
          <a:prstGeom prst="ellipse">
            <a:avLst/>
          </a:prstGeom>
          <a:gradFill rotWithShape="1">
            <a:gsLst>
              <a:gs pos="0">
                <a:srgbClr val="EEDDFF"/>
              </a:gs>
              <a:gs pos="100000">
                <a:srgbClr val="CC66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 sz="1600"/>
          </a:p>
        </p:txBody>
      </p:sp>
      <p:sp>
        <p:nvSpPr>
          <p:cNvPr id="2138" name="Text Box 90"/>
          <p:cNvSpPr txBox="1">
            <a:spLocks noChangeArrowheads="1"/>
          </p:cNvSpPr>
          <p:nvPr/>
        </p:nvSpPr>
        <p:spPr bwMode="auto">
          <a:xfrm>
            <a:off x="3775076" y="5988327"/>
            <a:ext cx="1997074" cy="46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fr-FR" sz="1600" dirty="0">
                <a:latin typeface="Times New Roman" pitchFamily="18" charset="0"/>
              </a:rPr>
              <a:t>TSH +/- T4T3 à 3mois et tous les 6mois</a:t>
            </a:r>
          </a:p>
        </p:txBody>
      </p:sp>
      <p:sp>
        <p:nvSpPr>
          <p:cNvPr id="2140" name="Line 92"/>
          <p:cNvSpPr>
            <a:spLocks noChangeShapeType="1"/>
          </p:cNvSpPr>
          <p:nvPr/>
        </p:nvSpPr>
        <p:spPr bwMode="auto">
          <a:xfrm flipH="1">
            <a:off x="2940049" y="1316038"/>
            <a:ext cx="1573213" cy="620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sp>
        <p:nvSpPr>
          <p:cNvPr id="2141" name="Line 93"/>
          <p:cNvSpPr>
            <a:spLocks noChangeShapeType="1"/>
          </p:cNvSpPr>
          <p:nvPr/>
        </p:nvSpPr>
        <p:spPr bwMode="auto">
          <a:xfrm flipH="1">
            <a:off x="1258888" y="3835400"/>
            <a:ext cx="1587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sp>
        <p:nvSpPr>
          <p:cNvPr id="2142" name="Line 94"/>
          <p:cNvSpPr>
            <a:spLocks noChangeShapeType="1"/>
          </p:cNvSpPr>
          <p:nvPr/>
        </p:nvSpPr>
        <p:spPr bwMode="auto">
          <a:xfrm flipH="1">
            <a:off x="2571750" y="2179638"/>
            <a:ext cx="271463" cy="2093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sp>
        <p:nvSpPr>
          <p:cNvPr id="2143" name="Line 95"/>
          <p:cNvSpPr>
            <a:spLocks noChangeShapeType="1"/>
          </p:cNvSpPr>
          <p:nvPr/>
        </p:nvSpPr>
        <p:spPr bwMode="auto">
          <a:xfrm flipH="1">
            <a:off x="2068513" y="4627563"/>
            <a:ext cx="360362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sp>
        <p:nvSpPr>
          <p:cNvPr id="2144" name="Line 96"/>
          <p:cNvSpPr>
            <a:spLocks noChangeShapeType="1"/>
          </p:cNvSpPr>
          <p:nvPr/>
        </p:nvSpPr>
        <p:spPr bwMode="auto">
          <a:xfrm>
            <a:off x="1255713" y="4614863"/>
            <a:ext cx="358775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sp>
        <p:nvSpPr>
          <p:cNvPr id="2145" name="Line 97"/>
          <p:cNvSpPr>
            <a:spLocks noChangeShapeType="1"/>
          </p:cNvSpPr>
          <p:nvPr/>
        </p:nvSpPr>
        <p:spPr bwMode="auto">
          <a:xfrm>
            <a:off x="6804025" y="2205038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sp>
        <p:nvSpPr>
          <p:cNvPr id="2146" name="Line 98"/>
          <p:cNvSpPr>
            <a:spLocks noChangeShapeType="1"/>
          </p:cNvSpPr>
          <p:nvPr/>
        </p:nvSpPr>
        <p:spPr bwMode="auto">
          <a:xfrm flipH="1">
            <a:off x="5651500" y="2781300"/>
            <a:ext cx="1008063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sp>
        <p:nvSpPr>
          <p:cNvPr id="2147" name="Line 99"/>
          <p:cNvSpPr>
            <a:spLocks noChangeShapeType="1"/>
          </p:cNvSpPr>
          <p:nvPr/>
        </p:nvSpPr>
        <p:spPr bwMode="auto">
          <a:xfrm>
            <a:off x="6864350" y="2755900"/>
            <a:ext cx="936625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sp>
        <p:nvSpPr>
          <p:cNvPr id="2148" name="Line 100"/>
          <p:cNvSpPr>
            <a:spLocks noChangeShapeType="1"/>
          </p:cNvSpPr>
          <p:nvPr/>
        </p:nvSpPr>
        <p:spPr bwMode="auto">
          <a:xfrm>
            <a:off x="7812088" y="325913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sp>
        <p:nvSpPr>
          <p:cNvPr id="2149" name="Line 101"/>
          <p:cNvSpPr>
            <a:spLocks noChangeShapeType="1"/>
          </p:cNvSpPr>
          <p:nvPr/>
        </p:nvSpPr>
        <p:spPr bwMode="auto">
          <a:xfrm>
            <a:off x="5651500" y="3357563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sp>
        <p:nvSpPr>
          <p:cNvPr id="2150" name="Line 102"/>
          <p:cNvSpPr>
            <a:spLocks noChangeShapeType="1"/>
          </p:cNvSpPr>
          <p:nvPr/>
        </p:nvSpPr>
        <p:spPr bwMode="auto">
          <a:xfrm flipH="1">
            <a:off x="4754563" y="3835400"/>
            <a:ext cx="790575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sp>
        <p:nvSpPr>
          <p:cNvPr id="2151" name="Line 103"/>
          <p:cNvSpPr>
            <a:spLocks noChangeShapeType="1"/>
          </p:cNvSpPr>
          <p:nvPr/>
        </p:nvSpPr>
        <p:spPr bwMode="auto">
          <a:xfrm>
            <a:off x="5842000" y="3822700"/>
            <a:ext cx="649288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sp>
        <p:nvSpPr>
          <p:cNvPr id="2152" name="Line 104"/>
          <p:cNvSpPr>
            <a:spLocks noChangeShapeType="1"/>
          </p:cNvSpPr>
          <p:nvPr/>
        </p:nvSpPr>
        <p:spPr bwMode="auto">
          <a:xfrm>
            <a:off x="4716463" y="4640263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sp>
        <p:nvSpPr>
          <p:cNvPr id="2153" name="Line 105"/>
          <p:cNvSpPr>
            <a:spLocks noChangeShapeType="1"/>
          </p:cNvSpPr>
          <p:nvPr/>
        </p:nvSpPr>
        <p:spPr bwMode="auto">
          <a:xfrm>
            <a:off x="6516688" y="4568825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468313" y="3357563"/>
            <a:ext cx="1638300" cy="66814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>
                  <a:lumMod val="20000"/>
                  <a:lumOff val="8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dirty="0">
                <a:latin typeface="Times New Roman" pitchFamily="18" charset="0"/>
              </a:rPr>
              <a:t>Si clinique en faveur d’une thyrotoxicose, doser les T4L</a:t>
            </a:r>
          </a:p>
        </p:txBody>
      </p:sp>
      <p:sp>
        <p:nvSpPr>
          <p:cNvPr id="2126" name="Text Box 78"/>
          <p:cNvSpPr txBox="1">
            <a:spLocks noChangeArrowheads="1"/>
          </p:cNvSpPr>
          <p:nvPr/>
        </p:nvSpPr>
        <p:spPr bwMode="auto">
          <a:xfrm>
            <a:off x="2020888" y="4273550"/>
            <a:ext cx="995362" cy="514253"/>
          </a:xfrm>
          <a:prstGeom prst="rect">
            <a:avLst/>
          </a:prstGeom>
          <a:gradFill rotWithShape="1">
            <a:gsLst>
              <a:gs pos="0">
                <a:srgbClr val="E9FFE9"/>
              </a:gs>
              <a:gs pos="100000">
                <a:srgbClr val="98F658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latin typeface="Times New Roman" pitchFamily="18" charset="0"/>
              </a:rPr>
              <a:t>T4L augmentée</a:t>
            </a:r>
          </a:p>
        </p:txBody>
      </p:sp>
      <p:sp>
        <p:nvSpPr>
          <p:cNvPr id="2124" name="Text Box 76"/>
          <p:cNvSpPr txBox="1">
            <a:spLocks noChangeArrowheads="1"/>
          </p:cNvSpPr>
          <p:nvPr/>
        </p:nvSpPr>
        <p:spPr bwMode="auto">
          <a:xfrm>
            <a:off x="747714" y="4286250"/>
            <a:ext cx="1023936" cy="514253"/>
          </a:xfrm>
          <a:prstGeom prst="rect">
            <a:avLst/>
          </a:prstGeom>
          <a:gradFill rotWithShape="1">
            <a:gsLst>
              <a:gs pos="0">
                <a:srgbClr val="E9FFE9"/>
              </a:gs>
              <a:gs pos="100000">
                <a:srgbClr val="98F658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latin typeface="Times New Roman" pitchFamily="18" charset="0"/>
              </a:rPr>
              <a:t>T4L augmentée</a:t>
            </a:r>
          </a:p>
        </p:txBody>
      </p:sp>
      <p:sp>
        <p:nvSpPr>
          <p:cNvPr id="2127" name="Text Box 79"/>
          <p:cNvSpPr txBox="1">
            <a:spLocks noChangeArrowheads="1"/>
          </p:cNvSpPr>
          <p:nvPr/>
        </p:nvSpPr>
        <p:spPr bwMode="auto">
          <a:xfrm>
            <a:off x="6516688" y="2565400"/>
            <a:ext cx="576262" cy="268032"/>
          </a:xfrm>
          <a:prstGeom prst="rect">
            <a:avLst/>
          </a:prstGeom>
          <a:gradFill rotWithShape="1">
            <a:gsLst>
              <a:gs pos="0">
                <a:srgbClr val="E9FFE9"/>
              </a:gs>
              <a:gs pos="100000">
                <a:srgbClr val="98F658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>
                <a:latin typeface="Times New Roman" pitchFamily="18" charset="0"/>
              </a:rPr>
              <a:t>T4L</a:t>
            </a:r>
          </a:p>
        </p:txBody>
      </p:sp>
      <p:sp>
        <p:nvSpPr>
          <p:cNvPr id="2131" name="Text Box 83"/>
          <p:cNvSpPr txBox="1">
            <a:spLocks noChangeArrowheads="1"/>
          </p:cNvSpPr>
          <p:nvPr/>
        </p:nvSpPr>
        <p:spPr bwMode="auto">
          <a:xfrm>
            <a:off x="3771900" y="4365625"/>
            <a:ext cx="1914526" cy="503348"/>
          </a:xfrm>
          <a:prstGeom prst="rect">
            <a:avLst/>
          </a:prstGeom>
          <a:solidFill>
            <a:srgbClr val="FFD85D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latin typeface="Times New Roman" pitchFamily="18" charset="0"/>
              </a:rPr>
              <a:t>Normale + patient </a:t>
            </a:r>
            <a:r>
              <a:rPr lang="fr-FR" sz="1600" dirty="0" err="1">
                <a:latin typeface="Times New Roman" pitchFamily="18" charset="0"/>
              </a:rPr>
              <a:t>paucisymptomatique</a:t>
            </a:r>
            <a:endParaRPr lang="fr-FR" sz="1600" dirty="0">
              <a:latin typeface="Times New Roman" pitchFamily="18" charset="0"/>
            </a:endParaRPr>
          </a:p>
        </p:txBody>
      </p:sp>
      <p:sp>
        <p:nvSpPr>
          <p:cNvPr id="2134" name="Text Box 86"/>
          <p:cNvSpPr txBox="1">
            <a:spLocks noChangeArrowheads="1"/>
          </p:cNvSpPr>
          <p:nvPr/>
        </p:nvSpPr>
        <p:spPr bwMode="auto">
          <a:xfrm>
            <a:off x="4022725" y="5084763"/>
            <a:ext cx="1368425" cy="51425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>
                <a:latin typeface="Times New Roman" pitchFamily="18" charset="0"/>
              </a:rPr>
              <a:t>Hyperthyroïdie infraclinique</a:t>
            </a:r>
          </a:p>
        </p:txBody>
      </p:sp>
      <p:sp>
        <p:nvSpPr>
          <p:cNvPr id="2130" name="Text Box 82"/>
          <p:cNvSpPr txBox="1">
            <a:spLocks noChangeArrowheads="1"/>
          </p:cNvSpPr>
          <p:nvPr/>
        </p:nvSpPr>
        <p:spPr bwMode="auto">
          <a:xfrm>
            <a:off x="5364163" y="3717925"/>
            <a:ext cx="649287" cy="268032"/>
          </a:xfrm>
          <a:prstGeom prst="rect">
            <a:avLst/>
          </a:prstGeom>
          <a:gradFill rotWithShape="1">
            <a:gsLst>
              <a:gs pos="0">
                <a:srgbClr val="E9FFE9"/>
              </a:gs>
              <a:gs pos="100000">
                <a:srgbClr val="98F658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>
                <a:latin typeface="Times New Roman" pitchFamily="18" charset="0"/>
              </a:rPr>
              <a:t>T3L</a:t>
            </a:r>
          </a:p>
        </p:txBody>
      </p:sp>
      <p:sp>
        <p:nvSpPr>
          <p:cNvPr id="2132" name="Text Box 84"/>
          <p:cNvSpPr txBox="1">
            <a:spLocks noChangeArrowheads="1"/>
          </p:cNvSpPr>
          <p:nvPr/>
        </p:nvSpPr>
        <p:spPr bwMode="auto">
          <a:xfrm>
            <a:off x="5972176" y="4362450"/>
            <a:ext cx="1089024" cy="257127"/>
          </a:xfrm>
          <a:prstGeom prst="rect">
            <a:avLst/>
          </a:prstGeom>
          <a:solidFill>
            <a:srgbClr val="FFD85D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latin typeface="Times New Roman" pitchFamily="18" charset="0"/>
              </a:rPr>
              <a:t>Augmentée </a:t>
            </a:r>
          </a:p>
        </p:txBody>
      </p:sp>
      <p:sp>
        <p:nvSpPr>
          <p:cNvPr id="2129" name="Text Box 81"/>
          <p:cNvSpPr txBox="1">
            <a:spLocks noChangeArrowheads="1"/>
          </p:cNvSpPr>
          <p:nvPr/>
        </p:nvSpPr>
        <p:spPr bwMode="auto">
          <a:xfrm>
            <a:off x="7283450" y="3141663"/>
            <a:ext cx="1066800" cy="257127"/>
          </a:xfrm>
          <a:prstGeom prst="rect">
            <a:avLst/>
          </a:prstGeom>
          <a:solidFill>
            <a:srgbClr val="FFD85D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latin typeface="Times New Roman" pitchFamily="18" charset="0"/>
              </a:rPr>
              <a:t>Augmentée </a:t>
            </a:r>
          </a:p>
        </p:txBody>
      </p:sp>
      <p:sp>
        <p:nvSpPr>
          <p:cNvPr id="2119" name="Text Box 71"/>
          <p:cNvSpPr txBox="1">
            <a:spLocks noChangeArrowheads="1"/>
          </p:cNvSpPr>
          <p:nvPr/>
        </p:nvSpPr>
        <p:spPr bwMode="auto">
          <a:xfrm>
            <a:off x="2371726" y="1962151"/>
            <a:ext cx="1089024" cy="503348"/>
          </a:xfrm>
          <a:prstGeom prst="rect">
            <a:avLst/>
          </a:prstGeom>
          <a:solidFill>
            <a:srgbClr val="FFD85D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latin typeface="Times New Roman" pitchFamily="18" charset="0"/>
              </a:rPr>
              <a:t>CRP a</a:t>
            </a:r>
            <a:r>
              <a:rPr lang="fr-FR" sz="1600" dirty="0" smtClean="0">
                <a:latin typeface="Times New Roman" pitchFamily="18" charset="0"/>
              </a:rPr>
              <a:t>ugmentée </a:t>
            </a:r>
            <a:endParaRPr lang="fr-FR" sz="1600" dirty="0">
              <a:latin typeface="Times New Roman" pitchFamily="18" charset="0"/>
            </a:endParaRPr>
          </a:p>
        </p:txBody>
      </p:sp>
      <p:sp>
        <p:nvSpPr>
          <p:cNvPr id="2121" name="Line 73"/>
          <p:cNvSpPr>
            <a:spLocks noChangeShapeType="1"/>
          </p:cNvSpPr>
          <p:nvPr/>
        </p:nvSpPr>
        <p:spPr bwMode="auto">
          <a:xfrm>
            <a:off x="4775200" y="1316038"/>
            <a:ext cx="2016125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3779838" y="1125538"/>
            <a:ext cx="1611312" cy="268032"/>
          </a:xfrm>
          <a:prstGeom prst="rect">
            <a:avLst/>
          </a:prstGeom>
          <a:gradFill rotWithShape="1">
            <a:gsLst>
              <a:gs pos="0">
                <a:srgbClr val="E9FFE9"/>
              </a:gs>
              <a:gs pos="100000">
                <a:srgbClr val="98F658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latin typeface="Times New Roman" pitchFamily="18" charset="0"/>
              </a:rPr>
              <a:t>Ferritine + CRP</a:t>
            </a:r>
            <a:endParaRPr lang="fr-FR" sz="1600" dirty="0">
              <a:latin typeface="Times New Roman" pitchFamily="18" charset="0"/>
            </a:endParaRP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468313" y="2708275"/>
            <a:ext cx="1655762" cy="23725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>
                  <a:lumMod val="20000"/>
                  <a:lumOff val="8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dirty="0">
                <a:latin typeface="Times New Roman" pitchFamily="18" charset="0"/>
              </a:rPr>
              <a:t>Pas d’hyperthyroïdie</a:t>
            </a:r>
          </a:p>
        </p:txBody>
      </p:sp>
      <p:sp>
        <p:nvSpPr>
          <p:cNvPr id="2123" name="Text Box 75"/>
          <p:cNvSpPr txBox="1">
            <a:spLocks noChangeArrowheads="1"/>
          </p:cNvSpPr>
          <p:nvPr/>
        </p:nvSpPr>
        <p:spPr bwMode="auto">
          <a:xfrm>
            <a:off x="6372225" y="1989138"/>
            <a:ext cx="866775" cy="257127"/>
          </a:xfrm>
          <a:prstGeom prst="rect">
            <a:avLst/>
          </a:prstGeom>
          <a:solidFill>
            <a:srgbClr val="FFD85D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latin typeface="Times New Roman" pitchFamily="18" charset="0"/>
              </a:rPr>
              <a:t>Diminuée </a:t>
            </a:r>
          </a:p>
        </p:txBody>
      </p:sp>
      <p:sp>
        <p:nvSpPr>
          <p:cNvPr id="2128" name="Text Box 80"/>
          <p:cNvSpPr txBox="1">
            <a:spLocks noChangeArrowheads="1"/>
          </p:cNvSpPr>
          <p:nvPr/>
        </p:nvSpPr>
        <p:spPr bwMode="auto">
          <a:xfrm>
            <a:off x="4865782" y="3141663"/>
            <a:ext cx="1590674" cy="257127"/>
          </a:xfrm>
          <a:prstGeom prst="rect">
            <a:avLst/>
          </a:prstGeom>
          <a:solidFill>
            <a:srgbClr val="FFD85D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latin typeface="Times New Roman" pitchFamily="18" charset="0"/>
              </a:rPr>
              <a:t>Normale ou limite</a:t>
            </a:r>
          </a:p>
        </p:txBody>
      </p:sp>
      <p:sp>
        <p:nvSpPr>
          <p:cNvPr id="46" name="Line 88"/>
          <p:cNvSpPr>
            <a:spLocks noChangeShapeType="1"/>
          </p:cNvSpPr>
          <p:nvPr/>
        </p:nvSpPr>
        <p:spPr bwMode="auto">
          <a:xfrm>
            <a:off x="7816850" y="4230591"/>
            <a:ext cx="4763" cy="26042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sp>
        <p:nvSpPr>
          <p:cNvPr id="47" name="Oval 89"/>
          <p:cNvSpPr>
            <a:spLocks noChangeArrowheads="1"/>
          </p:cNvSpPr>
          <p:nvPr/>
        </p:nvSpPr>
        <p:spPr bwMode="auto">
          <a:xfrm>
            <a:off x="7320362" y="4509120"/>
            <a:ext cx="1029888" cy="535054"/>
          </a:xfrm>
          <a:prstGeom prst="ellipse">
            <a:avLst/>
          </a:prstGeom>
          <a:gradFill rotWithShape="1">
            <a:gsLst>
              <a:gs pos="0">
                <a:srgbClr val="EEDDFF"/>
              </a:gs>
              <a:gs pos="100000">
                <a:srgbClr val="CC66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 sz="1600"/>
          </a:p>
        </p:txBody>
      </p:sp>
      <p:sp>
        <p:nvSpPr>
          <p:cNvPr id="48" name="Text Box 90"/>
          <p:cNvSpPr txBox="1">
            <a:spLocks noChangeArrowheads="1"/>
          </p:cNvSpPr>
          <p:nvPr/>
        </p:nvSpPr>
        <p:spPr bwMode="auto">
          <a:xfrm>
            <a:off x="7337208" y="4554953"/>
            <a:ext cx="1013042" cy="46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fr-FR" sz="1600" dirty="0" err="1" smtClean="0">
                <a:latin typeface="Times New Roman" pitchFamily="18" charset="0"/>
              </a:rPr>
              <a:t>Ac</a:t>
            </a:r>
            <a:r>
              <a:rPr lang="fr-FR" sz="1600" dirty="0" smtClean="0">
                <a:latin typeface="Times New Roman" pitchFamily="18" charset="0"/>
              </a:rPr>
              <a:t> anti </a:t>
            </a:r>
            <a:br>
              <a:rPr lang="fr-FR" sz="1600" dirty="0" smtClean="0">
                <a:latin typeface="Times New Roman" pitchFamily="18" charset="0"/>
              </a:rPr>
            </a:br>
            <a:r>
              <a:rPr lang="fr-FR" sz="1600" dirty="0" smtClean="0">
                <a:latin typeface="Times New Roman" pitchFamily="18" charset="0"/>
              </a:rPr>
              <a:t>R-TSH</a:t>
            </a:r>
            <a:endParaRPr lang="fr-FR" sz="1600" dirty="0">
              <a:latin typeface="Times New Roman" pitchFamily="18" charset="0"/>
            </a:endParaRPr>
          </a:p>
        </p:txBody>
      </p:sp>
      <p:sp>
        <p:nvSpPr>
          <p:cNvPr id="2139" name="Text Box 91"/>
          <p:cNvSpPr txBox="1">
            <a:spLocks noChangeArrowheads="1"/>
          </p:cNvSpPr>
          <p:nvPr/>
        </p:nvSpPr>
        <p:spPr bwMode="auto">
          <a:xfrm>
            <a:off x="7167564" y="3716338"/>
            <a:ext cx="1360486" cy="51425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latin typeface="Times New Roman" pitchFamily="18" charset="0"/>
              </a:rPr>
              <a:t>Hyperthyroïdie franche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5" name="Rectangle 107"/>
          <p:cNvSpPr>
            <a:spLocks noChangeArrowheads="1"/>
          </p:cNvSpPr>
          <p:nvPr/>
        </p:nvSpPr>
        <p:spPr bwMode="auto">
          <a:xfrm>
            <a:off x="395288" y="188913"/>
            <a:ext cx="8280400" cy="6408737"/>
          </a:xfrm>
          <a:prstGeom prst="rect">
            <a:avLst/>
          </a:prstGeom>
          <a:solidFill>
            <a:srgbClr val="FFFFD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106" name="Line 58"/>
          <p:cNvSpPr>
            <a:spLocks noChangeShapeType="1"/>
          </p:cNvSpPr>
          <p:nvPr/>
        </p:nvSpPr>
        <p:spPr bwMode="auto">
          <a:xfrm>
            <a:off x="4572000" y="620713"/>
            <a:ext cx="0" cy="5048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95288" y="188913"/>
            <a:ext cx="8280400" cy="466725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400" b="1" dirty="0" smtClean="0">
                <a:latin typeface="Times New Roman" pitchFamily="18" charset="0"/>
              </a:rPr>
              <a:t>Exploration d’une carence martiale</a:t>
            </a:r>
            <a:endParaRPr lang="fr-FR" sz="2400" b="1" dirty="0">
              <a:latin typeface="Times New Roman" pitchFamily="18" charset="0"/>
            </a:endParaRPr>
          </a:p>
        </p:txBody>
      </p:sp>
      <p:sp>
        <p:nvSpPr>
          <p:cNvPr id="2117" name="Line 69"/>
          <p:cNvSpPr>
            <a:spLocks noChangeShapeType="1"/>
          </p:cNvSpPr>
          <p:nvPr/>
        </p:nvSpPr>
        <p:spPr bwMode="auto">
          <a:xfrm flipH="1">
            <a:off x="1258888" y="2192338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sp>
        <p:nvSpPr>
          <p:cNvPr id="2118" name="Text Box 70"/>
          <p:cNvSpPr txBox="1">
            <a:spLocks noChangeArrowheads="1"/>
          </p:cNvSpPr>
          <p:nvPr/>
        </p:nvSpPr>
        <p:spPr bwMode="auto">
          <a:xfrm>
            <a:off x="685006" y="1989138"/>
            <a:ext cx="1222376" cy="257127"/>
          </a:xfrm>
          <a:prstGeom prst="rect">
            <a:avLst/>
          </a:prstGeom>
          <a:solidFill>
            <a:srgbClr val="FFD85D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latin typeface="Times New Roman" pitchFamily="18" charset="0"/>
              </a:rPr>
              <a:t>CRP normale</a:t>
            </a:r>
            <a:endParaRPr lang="fr-FR" sz="1600" dirty="0">
              <a:latin typeface="Times New Roman" pitchFamily="18" charset="0"/>
            </a:endParaRPr>
          </a:p>
        </p:txBody>
      </p:sp>
      <p:sp>
        <p:nvSpPr>
          <p:cNvPr id="2120" name="Line 72"/>
          <p:cNvSpPr>
            <a:spLocks noChangeShapeType="1"/>
          </p:cNvSpPr>
          <p:nvPr/>
        </p:nvSpPr>
        <p:spPr bwMode="auto">
          <a:xfrm flipH="1">
            <a:off x="1295400" y="1327150"/>
            <a:ext cx="3074988" cy="620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sp>
        <p:nvSpPr>
          <p:cNvPr id="2140" name="Line 92"/>
          <p:cNvSpPr>
            <a:spLocks noChangeShapeType="1"/>
          </p:cNvSpPr>
          <p:nvPr/>
        </p:nvSpPr>
        <p:spPr bwMode="auto">
          <a:xfrm flipH="1">
            <a:off x="2940049" y="1316038"/>
            <a:ext cx="1573213" cy="620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sp>
        <p:nvSpPr>
          <p:cNvPr id="2142" name="Line 94"/>
          <p:cNvSpPr>
            <a:spLocks noChangeShapeType="1"/>
          </p:cNvSpPr>
          <p:nvPr/>
        </p:nvSpPr>
        <p:spPr bwMode="auto">
          <a:xfrm flipH="1">
            <a:off x="2571750" y="2179638"/>
            <a:ext cx="271463" cy="2093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sp>
        <p:nvSpPr>
          <p:cNvPr id="2119" name="Text Box 71"/>
          <p:cNvSpPr txBox="1">
            <a:spLocks noChangeArrowheads="1"/>
          </p:cNvSpPr>
          <p:nvPr/>
        </p:nvSpPr>
        <p:spPr bwMode="auto">
          <a:xfrm>
            <a:off x="6219280" y="1962151"/>
            <a:ext cx="1089024" cy="503348"/>
          </a:xfrm>
          <a:prstGeom prst="rect">
            <a:avLst/>
          </a:prstGeom>
          <a:solidFill>
            <a:srgbClr val="FFD85D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latin typeface="Times New Roman" pitchFamily="18" charset="0"/>
              </a:rPr>
              <a:t>CRP a</a:t>
            </a:r>
            <a:r>
              <a:rPr lang="fr-FR" sz="1600" dirty="0" smtClean="0">
                <a:latin typeface="Times New Roman" pitchFamily="18" charset="0"/>
              </a:rPr>
              <a:t>ugmentée </a:t>
            </a:r>
            <a:endParaRPr lang="fr-FR" sz="1600" dirty="0">
              <a:latin typeface="Times New Roman" pitchFamily="18" charset="0"/>
            </a:endParaRPr>
          </a:p>
        </p:txBody>
      </p:sp>
      <p:sp>
        <p:nvSpPr>
          <p:cNvPr id="2121" name="Line 73"/>
          <p:cNvSpPr>
            <a:spLocks noChangeShapeType="1"/>
          </p:cNvSpPr>
          <p:nvPr/>
        </p:nvSpPr>
        <p:spPr bwMode="auto">
          <a:xfrm>
            <a:off x="4775200" y="1316038"/>
            <a:ext cx="2016125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3779838" y="1125538"/>
            <a:ext cx="1611312" cy="268032"/>
          </a:xfrm>
          <a:prstGeom prst="rect">
            <a:avLst/>
          </a:prstGeom>
          <a:gradFill rotWithShape="1">
            <a:gsLst>
              <a:gs pos="0">
                <a:srgbClr val="E9FFE9"/>
              </a:gs>
              <a:gs pos="100000">
                <a:srgbClr val="98F658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latin typeface="Times New Roman" pitchFamily="18" charset="0"/>
              </a:rPr>
              <a:t>Ferritine + CRP</a:t>
            </a:r>
            <a:endParaRPr lang="fr-FR" sz="1600" dirty="0">
              <a:latin typeface="Times New Roman" pitchFamily="18" charset="0"/>
            </a:endParaRPr>
          </a:p>
        </p:txBody>
      </p:sp>
      <p:sp>
        <p:nvSpPr>
          <p:cNvPr id="49" name="Text Box 70"/>
          <p:cNvSpPr txBox="1">
            <a:spLocks noChangeArrowheads="1"/>
          </p:cNvSpPr>
          <p:nvPr/>
        </p:nvSpPr>
        <p:spPr bwMode="auto">
          <a:xfrm>
            <a:off x="754088" y="3098030"/>
            <a:ext cx="1009600" cy="503348"/>
          </a:xfrm>
          <a:prstGeom prst="rect">
            <a:avLst/>
          </a:prstGeom>
          <a:solidFill>
            <a:srgbClr val="FFD85D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latin typeface="Times New Roman" pitchFamily="18" charset="0"/>
              </a:rPr>
              <a:t>Ferritine diminuée</a:t>
            </a:r>
            <a:endParaRPr lang="fr-FR" sz="1600" dirty="0">
              <a:latin typeface="Times New Roman" pitchFamily="18" charset="0"/>
            </a:endParaRPr>
          </a:p>
        </p:txBody>
      </p:sp>
      <p:sp>
        <p:nvSpPr>
          <p:cNvPr id="50" name="Text Box 70"/>
          <p:cNvSpPr txBox="1">
            <a:spLocks noChangeArrowheads="1"/>
          </p:cNvSpPr>
          <p:nvPr/>
        </p:nvSpPr>
        <p:spPr bwMode="auto">
          <a:xfrm>
            <a:off x="2050232" y="3096256"/>
            <a:ext cx="1009600" cy="503348"/>
          </a:xfrm>
          <a:prstGeom prst="rect">
            <a:avLst/>
          </a:prstGeom>
          <a:solidFill>
            <a:srgbClr val="FFD85D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latin typeface="Times New Roman" pitchFamily="18" charset="0"/>
              </a:rPr>
              <a:t>Ferritine normale</a:t>
            </a:r>
            <a:endParaRPr lang="fr-FR" sz="1600" dirty="0">
              <a:latin typeface="Times New Roman" pitchFamily="18" charset="0"/>
            </a:endParaRPr>
          </a:p>
        </p:txBody>
      </p:sp>
      <p:sp>
        <p:nvSpPr>
          <p:cNvPr id="51" name="Text Box 70"/>
          <p:cNvSpPr txBox="1">
            <a:spLocks noChangeArrowheads="1"/>
          </p:cNvSpPr>
          <p:nvPr/>
        </p:nvSpPr>
        <p:spPr bwMode="auto">
          <a:xfrm>
            <a:off x="3228613" y="3141607"/>
            <a:ext cx="1009600" cy="503348"/>
          </a:xfrm>
          <a:prstGeom prst="rect">
            <a:avLst/>
          </a:prstGeom>
          <a:solidFill>
            <a:srgbClr val="FFD85D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latin typeface="Times New Roman" pitchFamily="18" charset="0"/>
              </a:rPr>
              <a:t>Ferritine augmentée</a:t>
            </a:r>
            <a:endParaRPr lang="fr-FR" sz="1600" dirty="0">
              <a:latin typeface="Times New Roman" pitchFamily="18" charset="0"/>
            </a:endParaRPr>
          </a:p>
        </p:txBody>
      </p:sp>
      <p:sp>
        <p:nvSpPr>
          <p:cNvPr id="52" name="Text Box 85"/>
          <p:cNvSpPr txBox="1">
            <a:spLocks noChangeArrowheads="1"/>
          </p:cNvSpPr>
          <p:nvPr/>
        </p:nvSpPr>
        <p:spPr bwMode="auto">
          <a:xfrm>
            <a:off x="700352" y="4293096"/>
            <a:ext cx="1098203" cy="51425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/>
            <a:r>
              <a:rPr lang="fr-FR" sz="1600" dirty="0" smtClean="0">
                <a:latin typeface="Times New Roman" pitchFamily="18" charset="0"/>
              </a:rPr>
              <a:t>Carence en fer</a:t>
            </a:r>
            <a:endParaRPr lang="fr-FR" sz="1600" dirty="0">
              <a:latin typeface="Times New Roman" pitchFamily="18" charset="0"/>
            </a:endParaRPr>
          </a:p>
        </p:txBody>
      </p:sp>
      <p:sp>
        <p:nvSpPr>
          <p:cNvPr id="53" name="Text Box 85"/>
          <p:cNvSpPr txBox="1">
            <a:spLocks noChangeArrowheads="1"/>
          </p:cNvSpPr>
          <p:nvPr/>
        </p:nvSpPr>
        <p:spPr bwMode="auto">
          <a:xfrm>
            <a:off x="1961629" y="4293096"/>
            <a:ext cx="1098203" cy="51425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/>
            <a:r>
              <a:rPr lang="fr-FR" sz="1600" dirty="0" smtClean="0">
                <a:latin typeface="Times New Roman" pitchFamily="18" charset="0"/>
              </a:rPr>
              <a:t>Bilan normal</a:t>
            </a:r>
            <a:endParaRPr lang="fr-FR" sz="1600" dirty="0">
              <a:latin typeface="Times New Roman" pitchFamily="18" charset="0"/>
            </a:endParaRPr>
          </a:p>
        </p:txBody>
      </p:sp>
      <p:sp>
        <p:nvSpPr>
          <p:cNvPr id="54" name="Text Box 85"/>
          <p:cNvSpPr txBox="1">
            <a:spLocks noChangeArrowheads="1"/>
          </p:cNvSpPr>
          <p:nvPr/>
        </p:nvSpPr>
        <p:spPr bwMode="auto">
          <a:xfrm>
            <a:off x="3241689" y="4282899"/>
            <a:ext cx="1166538" cy="51425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25C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/>
            <a:r>
              <a:rPr lang="fr-FR" sz="1600" dirty="0" smtClean="0">
                <a:latin typeface="Times New Roman" pitchFamily="18" charset="0"/>
              </a:rPr>
              <a:t>Surcharge / autres causes</a:t>
            </a:r>
            <a:endParaRPr lang="fr-FR" sz="1600" dirty="0">
              <a:latin typeface="Times New Roman" pitchFamily="18" charset="0"/>
            </a:endParaRPr>
          </a:p>
        </p:txBody>
      </p:sp>
      <p:sp>
        <p:nvSpPr>
          <p:cNvPr id="55" name="Line 88"/>
          <p:cNvSpPr>
            <a:spLocks noChangeShapeType="1"/>
          </p:cNvSpPr>
          <p:nvPr/>
        </p:nvSpPr>
        <p:spPr bwMode="auto">
          <a:xfrm>
            <a:off x="1252064" y="4797152"/>
            <a:ext cx="4763" cy="26042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sp>
        <p:nvSpPr>
          <p:cNvPr id="56" name="Oval 89"/>
          <p:cNvSpPr>
            <a:spLocks noChangeArrowheads="1"/>
          </p:cNvSpPr>
          <p:nvPr/>
        </p:nvSpPr>
        <p:spPr bwMode="auto">
          <a:xfrm>
            <a:off x="755576" y="5075681"/>
            <a:ext cx="1029888" cy="535054"/>
          </a:xfrm>
          <a:prstGeom prst="ellipse">
            <a:avLst/>
          </a:prstGeom>
          <a:gradFill rotWithShape="1">
            <a:gsLst>
              <a:gs pos="0">
                <a:srgbClr val="EEDDFF"/>
              </a:gs>
              <a:gs pos="100000">
                <a:srgbClr val="CC66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 sz="1600"/>
          </a:p>
        </p:txBody>
      </p:sp>
      <p:sp>
        <p:nvSpPr>
          <p:cNvPr id="57" name="Text Box 90"/>
          <p:cNvSpPr txBox="1">
            <a:spLocks noChangeArrowheads="1"/>
          </p:cNvSpPr>
          <p:nvPr/>
        </p:nvSpPr>
        <p:spPr bwMode="auto">
          <a:xfrm>
            <a:off x="772422" y="5121514"/>
            <a:ext cx="1013042" cy="243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fr-FR" sz="1600" dirty="0" smtClean="0">
                <a:latin typeface="Times New Roman" pitchFamily="18" charset="0"/>
              </a:rPr>
              <a:t>NFS</a:t>
            </a:r>
            <a:endParaRPr lang="fr-FR" sz="1600" dirty="0">
              <a:latin typeface="Times New Roman" pitchFamily="18" charset="0"/>
            </a:endParaRPr>
          </a:p>
        </p:txBody>
      </p:sp>
      <p:sp>
        <p:nvSpPr>
          <p:cNvPr id="58" name="Text Box 15"/>
          <p:cNvSpPr txBox="1">
            <a:spLocks noChangeArrowheads="1"/>
          </p:cNvSpPr>
          <p:nvPr/>
        </p:nvSpPr>
        <p:spPr bwMode="auto">
          <a:xfrm>
            <a:off x="430303" y="5733256"/>
            <a:ext cx="1638300" cy="775864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>
                  <a:lumMod val="20000"/>
                  <a:lumOff val="8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0800" rIns="18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dirty="0" err="1" smtClean="0">
                <a:latin typeface="Times New Roman" pitchFamily="18" charset="0"/>
              </a:rPr>
              <a:t>Rechrecher</a:t>
            </a:r>
            <a:r>
              <a:rPr lang="fr-FR" sz="1400" dirty="0" smtClean="0">
                <a:latin typeface="Times New Roman" pitchFamily="18" charset="0"/>
              </a:rPr>
              <a:t> la cause de la carence : </a:t>
            </a:r>
          </a:p>
          <a:p>
            <a:pPr algn="ctr">
              <a:spcBef>
                <a:spcPct val="50000"/>
              </a:spcBef>
            </a:pPr>
            <a:endParaRPr lang="fr-FR" sz="1400" dirty="0">
              <a:latin typeface="Times New Roman" pitchFamily="18" charset="0"/>
            </a:endParaRPr>
          </a:p>
        </p:txBody>
      </p:sp>
      <p:sp>
        <p:nvSpPr>
          <p:cNvPr id="59" name="Line 88"/>
          <p:cNvSpPr>
            <a:spLocks noChangeShapeType="1"/>
          </p:cNvSpPr>
          <p:nvPr/>
        </p:nvSpPr>
        <p:spPr bwMode="auto">
          <a:xfrm>
            <a:off x="3772344" y="4797152"/>
            <a:ext cx="4763" cy="26042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sz="1600"/>
          </a:p>
        </p:txBody>
      </p:sp>
      <p:sp>
        <p:nvSpPr>
          <p:cNvPr id="60" name="Oval 89"/>
          <p:cNvSpPr>
            <a:spLocks noChangeArrowheads="1"/>
          </p:cNvSpPr>
          <p:nvPr/>
        </p:nvSpPr>
        <p:spPr bwMode="auto">
          <a:xfrm>
            <a:off x="3275856" y="5075681"/>
            <a:ext cx="1029888" cy="535054"/>
          </a:xfrm>
          <a:prstGeom prst="ellipse">
            <a:avLst/>
          </a:prstGeom>
          <a:gradFill rotWithShape="1">
            <a:gsLst>
              <a:gs pos="0">
                <a:srgbClr val="EEDDFF"/>
              </a:gs>
              <a:gs pos="100000">
                <a:srgbClr val="CC66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 sz="1600"/>
          </a:p>
        </p:txBody>
      </p:sp>
      <p:sp>
        <p:nvSpPr>
          <p:cNvPr id="61" name="Text Box 90"/>
          <p:cNvSpPr txBox="1">
            <a:spLocks noChangeArrowheads="1"/>
          </p:cNvSpPr>
          <p:nvPr/>
        </p:nvSpPr>
        <p:spPr bwMode="auto">
          <a:xfrm>
            <a:off x="3292702" y="5121514"/>
            <a:ext cx="1013042" cy="243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0800" rIns="18000" bIns="10800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fr-FR" sz="1600" dirty="0" smtClean="0">
                <a:latin typeface="Times New Roman" pitchFamily="18" charset="0"/>
              </a:rPr>
              <a:t>NFS</a:t>
            </a:r>
            <a:endParaRPr lang="fr-FR" sz="16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33338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</Words>
  <Application>Microsoft Office PowerPoint</Application>
  <PresentationFormat>Affichage à l'écran (4:3)</PresentationFormat>
  <Paragraphs>37</Paragraphs>
  <Slides>2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SELOKEN</cp:lastModifiedBy>
  <cp:revision>39</cp:revision>
  <dcterms:created xsi:type="dcterms:W3CDTF">2008-07-23T07:21:36Z</dcterms:created>
  <dcterms:modified xsi:type="dcterms:W3CDTF">2011-12-08T16:24:30Z</dcterms:modified>
</cp:coreProperties>
</file>